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88" r:id="rId5"/>
    <p:sldId id="283" r:id="rId6"/>
    <p:sldId id="256" r:id="rId7"/>
    <p:sldId id="257" r:id="rId8"/>
    <p:sldId id="259" r:id="rId9"/>
    <p:sldId id="258" r:id="rId10"/>
    <p:sldId id="284" r:id="rId11"/>
    <p:sldId id="262" r:id="rId12"/>
    <p:sldId id="263" r:id="rId13"/>
    <p:sldId id="264" r:id="rId14"/>
    <p:sldId id="265" r:id="rId15"/>
    <p:sldId id="285" r:id="rId16"/>
    <p:sldId id="260" r:id="rId17"/>
    <p:sldId id="267" r:id="rId18"/>
    <p:sldId id="266" r:id="rId19"/>
    <p:sldId id="271" r:id="rId20"/>
    <p:sldId id="286" r:id="rId21"/>
    <p:sldId id="268" r:id="rId22"/>
    <p:sldId id="278" r:id="rId23"/>
    <p:sldId id="272" r:id="rId24"/>
    <p:sldId id="290" r:id="rId25"/>
    <p:sldId id="276" r:id="rId26"/>
    <p:sldId id="277" r:id="rId27"/>
    <p:sldId id="287" r:id="rId28"/>
    <p:sldId id="279" r:id="rId29"/>
    <p:sldId id="280" r:id="rId30"/>
    <p:sldId id="281" r:id="rId31"/>
    <p:sldId id="282"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6"/>
    <a:srgbClr val="94509E"/>
    <a:srgbClr val="E11B22"/>
    <a:srgbClr val="0B9446"/>
    <a:srgbClr val="FDB913"/>
    <a:srgbClr val="234098"/>
    <a:srgbClr val="F47932"/>
    <a:srgbClr val="EA4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1"/>
    <p:restoredTop sz="50000"/>
  </p:normalViewPr>
  <p:slideViewPr>
    <p:cSldViewPr snapToGrid="0">
      <p:cViewPr varScale="1">
        <p:scale>
          <a:sx n="60" d="100"/>
          <a:sy n="60" d="100"/>
        </p:scale>
        <p:origin x="3488"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Shrum" userId="f9b3d797-b51f-4ac2-94fe-8380bc90be4c" providerId="ADAL" clId="{418F5C85-FB2B-40F4-95B0-9CFB7F22FBD7}"/>
    <pc:docChg chg="modSld">
      <pc:chgData name="Megan Shrum" userId="f9b3d797-b51f-4ac2-94fe-8380bc90be4c" providerId="ADAL" clId="{418F5C85-FB2B-40F4-95B0-9CFB7F22FBD7}" dt="2024-09-23T14:35:25.531" v="4" actId="20577"/>
      <pc:docMkLst>
        <pc:docMk/>
      </pc:docMkLst>
      <pc:sldChg chg="modSp mod">
        <pc:chgData name="Megan Shrum" userId="f9b3d797-b51f-4ac2-94fe-8380bc90be4c" providerId="ADAL" clId="{418F5C85-FB2B-40F4-95B0-9CFB7F22FBD7}" dt="2024-09-23T14:34:29.369" v="0" actId="20577"/>
        <pc:sldMkLst>
          <pc:docMk/>
          <pc:sldMk cId="1541596885" sldId="258"/>
        </pc:sldMkLst>
        <pc:spChg chg="mod">
          <ac:chgData name="Megan Shrum" userId="f9b3d797-b51f-4ac2-94fe-8380bc90be4c" providerId="ADAL" clId="{418F5C85-FB2B-40F4-95B0-9CFB7F22FBD7}" dt="2024-09-23T14:34:29.369" v="0" actId="20577"/>
          <ac:spMkLst>
            <pc:docMk/>
            <pc:sldMk cId="1541596885" sldId="258"/>
            <ac:spMk id="3" creationId="{02C89452-96F9-7F1E-5C09-38630DF2081C}"/>
          </ac:spMkLst>
        </pc:spChg>
      </pc:sldChg>
      <pc:sldChg chg="modSp mod">
        <pc:chgData name="Megan Shrum" userId="f9b3d797-b51f-4ac2-94fe-8380bc90be4c" providerId="ADAL" clId="{418F5C85-FB2B-40F4-95B0-9CFB7F22FBD7}" dt="2024-09-23T14:35:25.531" v="4" actId="20577"/>
        <pc:sldMkLst>
          <pc:docMk/>
          <pc:sldMk cId="844332720" sldId="290"/>
        </pc:sldMkLst>
        <pc:spChg chg="mod">
          <ac:chgData name="Megan Shrum" userId="f9b3d797-b51f-4ac2-94fe-8380bc90be4c" providerId="ADAL" clId="{418F5C85-FB2B-40F4-95B0-9CFB7F22FBD7}" dt="2024-09-23T14:35:25.531" v="4" actId="20577"/>
          <ac:spMkLst>
            <pc:docMk/>
            <pc:sldMk cId="844332720" sldId="290"/>
            <ac:spMk id="3" creationId="{BA8E8E2D-636B-5FDE-22DD-43608400C14F}"/>
          </ac:spMkLst>
        </pc:spChg>
      </pc:sldChg>
    </pc:docChg>
  </pc:docChgLst>
  <pc:docChgLst>
    <pc:chgData name="Amy Smit" userId="f1cfc639-cc3f-4051-a51c-91c4d743c6fa" providerId="ADAL" clId="{7256B849-804B-E24F-A11D-CAE32FBFCBDA}"/>
    <pc:docChg chg="modSld">
      <pc:chgData name="Amy Smit" userId="f1cfc639-cc3f-4051-a51c-91c4d743c6fa" providerId="ADAL" clId="{7256B849-804B-E24F-A11D-CAE32FBFCBDA}" dt="2024-09-23T17:00:04.920" v="0" actId="20577"/>
      <pc:docMkLst>
        <pc:docMk/>
      </pc:docMkLst>
      <pc:sldChg chg="modSp mod">
        <pc:chgData name="Amy Smit" userId="f1cfc639-cc3f-4051-a51c-91c4d743c6fa" providerId="ADAL" clId="{7256B849-804B-E24F-A11D-CAE32FBFCBDA}" dt="2024-09-23T17:00:04.920" v="0" actId="20577"/>
        <pc:sldMkLst>
          <pc:docMk/>
          <pc:sldMk cId="3028351804" sldId="280"/>
        </pc:sldMkLst>
        <pc:spChg chg="mod">
          <ac:chgData name="Amy Smit" userId="f1cfc639-cc3f-4051-a51c-91c4d743c6fa" providerId="ADAL" clId="{7256B849-804B-E24F-A11D-CAE32FBFCBDA}" dt="2024-09-23T17:00:04.920" v="0" actId="20577"/>
          <ac:spMkLst>
            <pc:docMk/>
            <pc:sldMk cId="3028351804" sldId="280"/>
            <ac:spMk id="5" creationId="{42D6D1FD-E2EA-0DD1-F5D1-C51AC3251D6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78C65C-0E7C-3434-763E-C8914C9055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1D19A3-8BB3-FE3D-2D38-66837117E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7261FB-8D43-3D47-B767-6F13FDE25A1C}" type="datetimeFigureOut">
              <a:rPr lang="en-US" smtClean="0"/>
              <a:t>9/23/24</a:t>
            </a:fld>
            <a:endParaRPr lang="en-US"/>
          </a:p>
        </p:txBody>
      </p:sp>
      <p:sp>
        <p:nvSpPr>
          <p:cNvPr id="4" name="Footer Placeholder 3">
            <a:extLst>
              <a:ext uri="{FF2B5EF4-FFF2-40B4-BE49-F238E27FC236}">
                <a16:creationId xmlns:a16="http://schemas.microsoft.com/office/drawing/2014/main" id="{69BC6B71-8D72-E959-2A8A-FFA8ED2CF8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598FB8-16C5-9175-9F4C-820113ECB5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52803C-0886-374E-ADC6-AB08C24E9792}" type="slidenum">
              <a:rPr lang="en-US" smtClean="0"/>
              <a:t>‹#›</a:t>
            </a:fld>
            <a:endParaRPr lang="en-US"/>
          </a:p>
        </p:txBody>
      </p:sp>
    </p:spTree>
    <p:extLst>
      <p:ext uri="{BB962C8B-B14F-4D97-AF65-F5344CB8AC3E}">
        <p14:creationId xmlns:p14="http://schemas.microsoft.com/office/powerpoint/2010/main" val="388618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50872-B5D1-0948-94D2-3B6D02838285}" type="datetimeFigureOut">
              <a:rPr lang="en-US" smtClean="0"/>
              <a:t>9/23/24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7180F-243E-1C4A-9859-171E18E8B311}" type="slidenum">
              <a:rPr lang="en-US" smtClean="0"/>
              <a:t>‹#›</a:t>
            </a:fld>
            <a:endParaRPr lang="en-US"/>
          </a:p>
        </p:txBody>
      </p:sp>
    </p:spTree>
    <p:extLst>
      <p:ext uri="{BB962C8B-B14F-4D97-AF65-F5344CB8AC3E}">
        <p14:creationId xmlns:p14="http://schemas.microsoft.com/office/powerpoint/2010/main" val="148281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38y_1EWIE9I"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day’s slides contain:</a:t>
            </a:r>
          </a:p>
          <a:p>
            <a:endParaRPr lang="en-US"/>
          </a:p>
          <a:p>
            <a:pPr marL="171450" indent="-171450">
              <a:buFont typeface="Arial" panose="020B0604020202020204" pitchFamily="34" charset="0"/>
              <a:buChar char="•"/>
            </a:pPr>
            <a:r>
              <a:rPr lang="en-US"/>
              <a:t>An introduction to the Pillar(s)</a:t>
            </a:r>
          </a:p>
          <a:p>
            <a:pPr marL="171450" indent="-171450">
              <a:buFont typeface="Arial" panose="020B0604020202020204" pitchFamily="34" charset="0"/>
              <a:buChar char="•"/>
            </a:pPr>
            <a:r>
              <a:rPr lang="en-US"/>
              <a:t>Lesson content (scenario, quote, or video)</a:t>
            </a:r>
          </a:p>
          <a:p>
            <a:pPr marL="171450" indent="-171450">
              <a:buFont typeface="Arial" panose="020B0604020202020204" pitchFamily="34" charset="0"/>
              <a:buChar char="•"/>
            </a:pPr>
            <a:r>
              <a:rPr lang="en-US"/>
              <a:t>Discussion questions</a:t>
            </a:r>
          </a:p>
          <a:p>
            <a:pPr marL="171450" indent="-171450">
              <a:buFont typeface="Arial" panose="020B0604020202020204" pitchFamily="34" charset="0"/>
              <a:buChar char="•"/>
            </a:pPr>
            <a:r>
              <a:rPr lang="en-US"/>
              <a:t>CC! Week Challenge</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If you have questions or need assistance, please contact Tabitha </a:t>
            </a:r>
            <a:r>
              <a:rPr lang="en-US" err="1"/>
              <a:t>Choquette</a:t>
            </a:r>
            <a:r>
              <a:rPr lang="en-US"/>
              <a:t> at </a:t>
            </a:r>
            <a:r>
              <a:rPr lang="en-US" err="1"/>
              <a:t>Tabitha.Choquette@drake.edu</a:t>
            </a:r>
            <a:r>
              <a:rPr lang="en-US"/>
              <a:t>.</a:t>
            </a:r>
          </a:p>
        </p:txBody>
      </p:sp>
      <p:sp>
        <p:nvSpPr>
          <p:cNvPr id="4" name="Slide Number Placeholder 3"/>
          <p:cNvSpPr>
            <a:spLocks noGrp="1"/>
          </p:cNvSpPr>
          <p:nvPr>
            <p:ph type="sldNum" sz="quarter" idx="5"/>
          </p:nvPr>
        </p:nvSpPr>
        <p:spPr/>
        <p:txBody>
          <a:bodyPr/>
          <a:lstStyle/>
          <a:p>
            <a:fld id="{1837180F-243E-1C4A-9859-171E18E8B311}" type="slidenum">
              <a:rPr lang="en-US" smtClean="0"/>
              <a:t>1</a:t>
            </a:fld>
            <a:endParaRPr lang="en-US"/>
          </a:p>
        </p:txBody>
      </p:sp>
    </p:spTree>
    <p:extLst>
      <p:ext uri="{BB962C8B-B14F-4D97-AF65-F5344CB8AC3E}">
        <p14:creationId xmlns:p14="http://schemas.microsoft.com/office/powerpoint/2010/main" val="224518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Courier New" panose="02070309020205020404" pitchFamily="49" charset="0"/>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Trustworthiness – “Self-Study”</a:t>
            </a:r>
          </a:p>
          <a:p>
            <a:pPr marL="457200" marR="0" lvl="1" indent="0">
              <a:lnSpc>
                <a:spcPct val="107000"/>
              </a:lnSpc>
              <a:spcBef>
                <a:spcPts val="0"/>
              </a:spcBef>
              <a:spcAft>
                <a:spcPts val="0"/>
              </a:spcAft>
              <a:buFont typeface="Courier New" panose="02070309020205020404" pitchFamily="49" charset="0"/>
              <a:buNone/>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Light" panose="020F0302020204030204" pitchFamily="34" charset="0"/>
                <a:ea typeface="Aptos" panose="020B0004020202020204" pitchFamily="34" charset="0"/>
                <a:cs typeface="Arial" panose="020B0604020202020204" pitchFamily="34" charset="0"/>
              </a:rPr>
              <a:t>Read the scenario below, then process it using the discussion questions.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143000" marR="0" lvl="2" indent="-228600">
              <a:lnSpc>
                <a:spcPct val="107000"/>
              </a:lnSpc>
              <a:spcBef>
                <a:spcPts val="0"/>
              </a:spcBef>
              <a:spcAft>
                <a:spcPts val="0"/>
              </a:spcAft>
              <a:buFont typeface="Wingdings"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Scenario: You are hanging out with a few friends, when someone takes a video of a stranger. In the video, they are making fun of the way the stranger dresses. Your friend posted the video on TikTok, where half of the commenters laugh along with the video, while the other half comments that the video was mean and did not honor the stranger’s privacy and dignity.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143000" marR="0" lvl="2" indent="-228600">
              <a:lnSpc>
                <a:spcPct val="107000"/>
              </a:lnSpc>
              <a:spcBef>
                <a:spcPts val="0"/>
              </a:spcBef>
              <a:spcAft>
                <a:spcPts val="0"/>
              </a:spcAft>
              <a:buFont typeface="Wingdings"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Discussion Questions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What would you do in this situation? Explain your answer.</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2057400" marR="0" lvl="4" indent="-228600">
              <a:lnSpc>
                <a:spcPct val="107000"/>
              </a:lnSpc>
              <a:spcBef>
                <a:spcPts val="0"/>
              </a:spcBef>
              <a:spcAft>
                <a:spcPts val="0"/>
              </a:spcAft>
              <a:buFont typeface="Courier New" panose="02070309020205020404" pitchFamily="49" charset="0"/>
              <a:buChar char="o"/>
            </a:pPr>
            <a:r>
              <a:rPr lang="en-US" sz="1100" kern="100" dirty="0">
                <a:effectLst/>
                <a:latin typeface="Calibri Light" panose="020F0302020204030204" pitchFamily="34" charset="0"/>
                <a:ea typeface="Aptos" panose="020B0004020202020204" pitchFamily="34" charset="0"/>
                <a:cs typeface="Arial" panose="020B0604020202020204" pitchFamily="34" charset="0"/>
              </a:rPr>
              <a:t>Does your response show trustworthiness? Why or why not?</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What are the positives and negatives of asking your friend to take down the video?</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Think about the person who took the video. In this scenario, what do they seem to value? Is that in line with your values?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2057400" marR="0" lvl="4" indent="-228600">
              <a:lnSpc>
                <a:spcPct val="107000"/>
              </a:lnSpc>
              <a:spcBef>
                <a:spcPts val="0"/>
              </a:spcBef>
              <a:spcAft>
                <a:spcPts val="0"/>
              </a:spcAft>
              <a:buFont typeface="Courier New" panose="02070309020205020404" pitchFamily="49" charset="0"/>
              <a:buChar char="o"/>
            </a:pPr>
            <a:r>
              <a:rPr lang="en-US" sz="1100" kern="100" dirty="0">
                <a:effectLst/>
                <a:latin typeface="Calibri Light" panose="020F0302020204030204" pitchFamily="34" charset="0"/>
                <a:ea typeface="Aptos" panose="020B0004020202020204" pitchFamily="34" charset="0"/>
                <a:cs typeface="Arial" panose="020B0604020202020204" pitchFamily="34" charset="0"/>
              </a:rPr>
              <a:t>How do your values influence your response to the situation?</a:t>
            </a:r>
            <a:br>
              <a:rPr lang="en-US" sz="1100" kern="100" dirty="0">
                <a:effectLst/>
                <a:latin typeface="Calibri Light" panose="020F0302020204030204" pitchFamily="34" charset="0"/>
                <a:ea typeface="Aptos" panose="020B0004020202020204" pitchFamily="34" charset="0"/>
                <a:cs typeface="Arial" panose="020B0604020202020204" pitchFamily="34" charset="0"/>
              </a:rPr>
            </a:b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kern="100" dirty="0">
                <a:effectLst/>
                <a:latin typeface="Calibri Light" panose="020F0302020204030204" pitchFamily="34" charset="0"/>
                <a:ea typeface="Aptos" panose="020B0004020202020204" pitchFamily="34" charset="0"/>
                <a:cs typeface="Arial" panose="020B0604020202020204" pitchFamily="34" charset="0"/>
              </a:rPr>
              <a:t>Daily Challenge: When you make a decision today, think about the reasoning behind that decision. What led you to make the choice that you did? Reflect on if this is in line with your values. If it is, acknowledge your choice and think about how it felt to make that choice. If it is not in line with your values, what other choice could you make?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837180F-243E-1C4A-9859-171E18E8B311}" type="slidenum">
              <a:rPr lang="en-US" smtClean="0"/>
              <a:t>2</a:t>
            </a:fld>
            <a:endParaRPr lang="en-US"/>
          </a:p>
        </p:txBody>
      </p:sp>
    </p:spTree>
    <p:extLst>
      <p:ext uri="{BB962C8B-B14F-4D97-AF65-F5344CB8AC3E}">
        <p14:creationId xmlns:p14="http://schemas.microsoft.com/office/powerpoint/2010/main" val="272860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Courier New" panose="02070309020205020404" pitchFamily="49" charset="0"/>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Respect ”Other-Study”</a:t>
            </a:r>
            <a:br>
              <a:rPr lang="en-US" sz="1100" kern="100" dirty="0">
                <a:effectLst/>
                <a:latin typeface="Aptos" panose="020B0004020202020204" pitchFamily="34" charset="0"/>
                <a:ea typeface="Aptos" panose="020B0004020202020204" pitchFamily="34" charset="0"/>
                <a:cs typeface="Times New Roman" panose="02020603050405020304" pitchFamily="18" charset="0"/>
              </a:rPr>
            </a:b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Discussion Questions</a:t>
            </a:r>
            <a:br>
              <a:rPr lang="en-US" sz="1100" kern="100" dirty="0">
                <a:effectLst/>
                <a:latin typeface="Calibri Light" panose="020F0302020204030204" pitchFamily="34" charset="0"/>
                <a:ea typeface="Aptos" panose="020B0004020202020204" pitchFamily="34" charset="0"/>
                <a:cs typeface="Arial" panose="020B0604020202020204" pitchFamily="34" charset="0"/>
              </a:rPr>
            </a:br>
            <a:br>
              <a:rPr lang="en-US" sz="1100" kern="100" dirty="0">
                <a:effectLst/>
                <a:latin typeface="Calibri Light" panose="020F0302020204030204" pitchFamily="34" charset="0"/>
                <a:ea typeface="Aptos" panose="020B0004020202020204" pitchFamily="34" charset="0"/>
                <a:cs typeface="Arial" panose="020B0604020202020204" pitchFamily="34" charset="0"/>
              </a:rPr>
            </a:b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How could the smaller birds have handled the situation differently to show respect towards the larger bird?</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What does this video tell us about group mentality and how we choose to act?</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How would the situation have changed if one of the smaller birds had spoken up about how they were treating the larger bird?</a:t>
            </a:r>
            <a:br>
              <a:rPr lang="en-US" sz="1100" kern="100" dirty="0">
                <a:effectLst/>
                <a:latin typeface="Calibri Light" panose="020F0302020204030204" pitchFamily="34" charset="0"/>
                <a:ea typeface="Aptos" panose="020B0004020202020204" pitchFamily="34" charset="0"/>
                <a:cs typeface="Arial" panose="020B0604020202020204" pitchFamily="34" charset="0"/>
              </a:rPr>
            </a:b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kern="100" dirty="0">
                <a:effectLst/>
                <a:latin typeface="Calibri Light" panose="020F0302020204030204" pitchFamily="34" charset="0"/>
                <a:ea typeface="Aptos" panose="020B0004020202020204" pitchFamily="34" charset="0"/>
                <a:cs typeface="Arial" panose="020B0604020202020204" pitchFamily="34" charset="0"/>
              </a:rPr>
              <a:t>Daily Challenge: Reach out to someone new today that you do not normally talk to. Challenge the group mentality and practice respect by having a meaningful conversation with that person, no matter how different they are from you.</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837180F-243E-1C4A-9859-171E18E8B311}" type="slidenum">
              <a:rPr lang="en-US" smtClean="0"/>
              <a:t>7</a:t>
            </a:fld>
            <a:endParaRPr lang="en-US"/>
          </a:p>
        </p:txBody>
      </p:sp>
    </p:spTree>
    <p:extLst>
      <p:ext uri="{BB962C8B-B14F-4D97-AF65-F5344CB8AC3E}">
        <p14:creationId xmlns:p14="http://schemas.microsoft.com/office/powerpoint/2010/main" val="122246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itchFamily="2" charset="2"/>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Responsibility – “Self-Study”</a:t>
            </a:r>
          </a:p>
          <a:p>
            <a:pPr marL="342900" marR="0" lvl="0" indent="-342900">
              <a:lnSpc>
                <a:spcPct val="107000"/>
              </a:lnSpc>
              <a:spcBef>
                <a:spcPts val="0"/>
              </a:spcBef>
              <a:spcAft>
                <a:spcPts val="0"/>
              </a:spcAft>
              <a:buFont typeface="Symbol" pitchFamily="2" charset="2"/>
              <a:buChar char=""/>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628650" marR="0" lvl="1" indent="-171450">
              <a:lnSpc>
                <a:spcPct val="107000"/>
              </a:lnSpc>
              <a:spcBef>
                <a:spcPts val="0"/>
              </a:spcBef>
              <a:spcAft>
                <a:spcPts val="0"/>
              </a:spcAft>
              <a:buFont typeface="Arial" panose="020B0604020202020204" pitchFamily="34" charset="0"/>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Quote: "Feelings are visitors. Let them come and go." –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Mooji</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1143000" marR="0" lvl="2" indent="-228600">
              <a:lnSpc>
                <a:spcPct val="107000"/>
              </a:lnSpc>
              <a:spcBef>
                <a:spcPts val="0"/>
              </a:spcBef>
              <a:spcAft>
                <a:spcPts val="0"/>
              </a:spcAft>
              <a:buFont typeface="Wingdings"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Do you think it’s ok to feel strong negative emotions like anger, sadness, jealousy, fear, or anxiety?</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143000" marR="0" lvl="2" indent="-228600">
              <a:lnSpc>
                <a:spcPct val="107000"/>
              </a:lnSpc>
              <a:spcBef>
                <a:spcPts val="0"/>
              </a:spcBef>
              <a:spcAft>
                <a:spcPts val="0"/>
              </a:spcAft>
              <a:buFont typeface="Wingdings"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How do you recognize when those emotions feel overwhelming for you?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143000" marR="0" lvl="2" indent="-228600">
              <a:lnSpc>
                <a:spcPct val="107000"/>
              </a:lnSpc>
              <a:spcBef>
                <a:spcPts val="0"/>
              </a:spcBef>
              <a:spcAft>
                <a:spcPts val="0"/>
              </a:spcAft>
              <a:buFont typeface="Wingdings"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What strategies do you use to accept and release those emotions as they “visit” you?</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Bef>
                <a:spcPts val="0"/>
              </a:spcBef>
              <a:spcAft>
                <a:spcPts val="0"/>
              </a:spcAft>
              <a:buFont typeface="Arial" panose="020B0604020202020204" pitchFamily="34" charset="0"/>
              <a:buNone/>
            </a:pP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628650" marR="0" lvl="1" indent="-171450">
              <a:lnSpc>
                <a:spcPct val="107000"/>
              </a:lnSpc>
              <a:spcBef>
                <a:spcPts val="0"/>
              </a:spcBef>
              <a:spcAft>
                <a:spcPts val="0"/>
              </a:spcAft>
              <a:buFont typeface="Arial" panose="020B0604020202020204" pitchFamily="34" charset="0"/>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Daily Challenge: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143000" marR="0" lvl="2" indent="-228600">
              <a:lnSpc>
                <a:spcPct val="107000"/>
              </a:lnSpc>
              <a:spcBef>
                <a:spcPts val="0"/>
              </a:spcBef>
              <a:spcAft>
                <a:spcPts val="0"/>
              </a:spcAft>
              <a:buFont typeface="Wingdings"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Use this easy 4-step method when you are feeling overwhelming emotions.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 Pause by using self-regulating methods like finding a quiet space, counting to five on your fingers, or taking deep breaths so you are in state to think clearly.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Reflect by asking yourself questions to determine your feelings and validate them.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Think of all the possible ways to resolve the situation and possible next steps.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80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Choose a calm response that will get you the best possible outcome.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837180F-243E-1C4A-9859-171E18E8B311}" type="slidenum">
              <a:rPr lang="en-US" smtClean="0"/>
              <a:t>12</a:t>
            </a:fld>
            <a:endParaRPr lang="en-US"/>
          </a:p>
        </p:txBody>
      </p:sp>
    </p:spTree>
    <p:extLst>
      <p:ext uri="{BB962C8B-B14F-4D97-AF65-F5344CB8AC3E}">
        <p14:creationId xmlns:p14="http://schemas.microsoft.com/office/powerpoint/2010/main" val="403025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Courier New" panose="02070309020205020404" pitchFamily="49" charset="0"/>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Fairness and Caring – “Other Study”</a:t>
            </a:r>
          </a:p>
          <a:p>
            <a:pPr marL="742950" marR="0" lvl="1" indent="-285750">
              <a:lnSpc>
                <a:spcPct val="107000"/>
              </a:lnSpc>
              <a:spcBef>
                <a:spcPts val="0"/>
              </a:spcBef>
              <a:spcAft>
                <a:spcPts val="0"/>
              </a:spcAft>
              <a:buFont typeface="Courier New" panose="02070309020205020404" pitchFamily="49" charset="0"/>
              <a:buChar char="o"/>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https://www.youtube.com/watch?v=38y_1EWIE9I</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Fairness and Caring including being open-minded, not judging others, and assuming the best intentions of each other. Did you notice examples of these traits in the video? Were there any characters who didn't show these qualities?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Have you ever been sure about something regarding someone, only to discover later that you were wrong? How did that experience affect how you treated them?</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How can believing in the best in people affect how you interact with them and build friendships? Can you remember a time when giving someone the benefit of the doubt turned out well?</a:t>
            </a:r>
            <a:br>
              <a:rPr lang="en-US" sz="1100" kern="100" dirty="0">
                <a:effectLst/>
                <a:latin typeface="Calibri Light" panose="020F0302020204030204" pitchFamily="34" charset="0"/>
                <a:ea typeface="Aptos" panose="020B0004020202020204" pitchFamily="34" charset="0"/>
                <a:cs typeface="Arial" panose="020B0604020202020204" pitchFamily="34" charset="0"/>
              </a:rPr>
            </a:b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Light" panose="020F0302020204030204" pitchFamily="34" charset="0"/>
                <a:ea typeface="Aptos" panose="020B0004020202020204" pitchFamily="34" charset="0"/>
                <a:cs typeface="Arial" panose="020B0604020202020204" pitchFamily="34" charset="0"/>
              </a:rPr>
              <a:t>Daily Challenge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143000" marR="0" lvl="2" indent="-228600">
              <a:lnSpc>
                <a:spcPct val="107000"/>
              </a:lnSpc>
              <a:spcBef>
                <a:spcPts val="0"/>
              </a:spcBef>
              <a:spcAft>
                <a:spcPts val="800"/>
              </a:spcAft>
              <a:buFont typeface="Wingdings"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Practice assuming the best intentions of others by trying a simple strategy. When someone or something frustrates you this week, try this simple strategy. First, assume that the person meant well. Next, ask questions to determine the person's motive before reacting to the situation.</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837180F-243E-1C4A-9859-171E18E8B311}" type="slidenum">
              <a:rPr lang="en-US" smtClean="0"/>
              <a:t>17</a:t>
            </a:fld>
            <a:endParaRPr lang="en-US"/>
          </a:p>
        </p:txBody>
      </p:sp>
    </p:spTree>
    <p:extLst>
      <p:ext uri="{BB962C8B-B14F-4D97-AF65-F5344CB8AC3E}">
        <p14:creationId xmlns:p14="http://schemas.microsoft.com/office/powerpoint/2010/main" val="86263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Citizenship – “Self-Study”</a:t>
            </a:r>
          </a:p>
          <a:p>
            <a:endParaRPr lang="en-US" dirty="0"/>
          </a:p>
          <a:p>
            <a:pPr marL="342900" marR="0" lvl="0" indent="-342900">
              <a:lnSpc>
                <a:spcPct val="107000"/>
              </a:lnSpc>
              <a:spcBef>
                <a:spcPts val="0"/>
              </a:spcBef>
              <a:spcAft>
                <a:spcPts val="0"/>
              </a:spcAft>
              <a:buFont typeface="Symbol" pitchFamily="2"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Quote - "The world needs your unique contribution. Don’t wait for others to act." – Unknown</a:t>
            </a: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What does being engaged in your community mean to you? How do you currently contribute to make your home, school, or community a better place?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What special skills or talents do you have that could help others?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Symbol"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What are some reasons people might wait for others to make a difference instead of taking action themselves, and how can you use this to help you take initiative</a:t>
            </a:r>
            <a:r>
              <a:rPr lang="en-US" sz="1100" kern="100">
                <a:effectLst/>
                <a:latin typeface="Calibri Light" panose="020F0302020204030204" pitchFamily="34" charset="0"/>
                <a:ea typeface="Aptos" panose="020B0004020202020204" pitchFamily="34" charset="0"/>
                <a:cs typeface="Arial" panose="020B0604020202020204" pitchFamily="34" charset="0"/>
              </a:rPr>
              <a:t>? </a:t>
            </a:r>
            <a:br>
              <a:rPr lang="en-US" sz="1100" kern="100">
                <a:effectLst/>
                <a:latin typeface="Calibri Light" panose="020F0302020204030204" pitchFamily="34" charset="0"/>
                <a:ea typeface="Aptos" panose="020B0004020202020204" pitchFamily="34" charset="0"/>
                <a:cs typeface="Arial" panose="020B0604020202020204" pitchFamily="34" charset="0"/>
              </a:rPr>
            </a:b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Light" panose="020F0302020204030204" pitchFamily="34" charset="0"/>
                <a:ea typeface="Aptos" panose="020B0004020202020204" pitchFamily="34" charset="0"/>
                <a:cs typeface="Arial" panose="020B0604020202020204" pitchFamily="34" charset="0"/>
              </a:rPr>
              <a:t>Daily Challenge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143000" marR="0" lvl="2" indent="-228600">
              <a:lnSpc>
                <a:spcPct val="107000"/>
              </a:lnSpc>
              <a:spcBef>
                <a:spcPts val="0"/>
              </a:spcBef>
              <a:spcAft>
                <a:spcPts val="800"/>
              </a:spcAft>
              <a:buFont typeface="Wingdings" pitchFamily="2" charset="2"/>
              <a:buChar char=""/>
            </a:pPr>
            <a:r>
              <a:rPr lang="en-US" sz="1100" kern="100" dirty="0">
                <a:effectLst/>
                <a:latin typeface="Calibri Light" panose="020F0302020204030204" pitchFamily="34" charset="0"/>
                <a:ea typeface="Aptos" panose="020B0004020202020204" pitchFamily="34" charset="0"/>
                <a:cs typeface="Arial" panose="020B0604020202020204" pitchFamily="34" charset="0"/>
              </a:rPr>
              <a:t>Small, simple acts of service can make a huge impact in your community. What is one small action you can take to use your unique strengths to improve your home, school, or community? Start today and watch how your efforts can make a big difference!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837180F-243E-1C4A-9859-171E18E8B311}" type="slidenum">
              <a:rPr lang="en-US" smtClean="0"/>
              <a:t>24</a:t>
            </a:fld>
            <a:endParaRPr lang="en-US"/>
          </a:p>
        </p:txBody>
      </p:sp>
    </p:spTree>
    <p:extLst>
      <p:ext uri="{BB962C8B-B14F-4D97-AF65-F5344CB8AC3E}">
        <p14:creationId xmlns:p14="http://schemas.microsoft.com/office/powerpoint/2010/main" val="263357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olorful flags from a string&#10;&#10;Description automatically generated">
            <a:extLst>
              <a:ext uri="{FF2B5EF4-FFF2-40B4-BE49-F238E27FC236}">
                <a16:creationId xmlns:a16="http://schemas.microsoft.com/office/drawing/2014/main" id="{1F0288AC-DD75-2D1A-FBAE-32EC1E8F4463}"/>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3"/>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250585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16195863-A45B-128D-3A39-6C3EC659E461}"/>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3"/>
          <a:stretch>
            <a:fillRect/>
          </a:stretch>
        </p:blipFill>
        <p:spPr>
          <a:xfrm>
            <a:off x="864206" y="795030"/>
            <a:ext cx="10463588" cy="619101"/>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415DB161-8528-946C-AC0A-AAE9EC0647C3}"/>
              </a:ext>
            </a:extLst>
          </p:cNvPr>
          <p:cNvPicPr>
            <a:picLocks noChangeAspect="1"/>
          </p:cNvPicPr>
          <p:nvPr userDrawn="1"/>
        </p:nvPicPr>
        <p:blipFill>
          <a:blip r:embed="rId4"/>
          <a:srcRect l="50232" r="34107" b="13334"/>
          <a:stretch/>
        </p:blipFill>
        <p:spPr>
          <a:xfrm>
            <a:off x="255795" y="1921643"/>
            <a:ext cx="1499190" cy="4630749"/>
          </a:xfrm>
          <a:prstGeom prst="rect">
            <a:avLst/>
          </a:prstGeom>
        </p:spPr>
      </p:pic>
      <p:pic>
        <p:nvPicPr>
          <p:cNvPr id="6" name="Picture 5" descr="A group of colorful pillars with text&#10;&#10;Description automatically generated">
            <a:extLst>
              <a:ext uri="{FF2B5EF4-FFF2-40B4-BE49-F238E27FC236}">
                <a16:creationId xmlns:a16="http://schemas.microsoft.com/office/drawing/2014/main" id="{FD66F3F9-8338-EFD4-D5BC-F9964CC5039C}"/>
              </a:ext>
            </a:extLst>
          </p:cNvPr>
          <p:cNvPicPr>
            <a:picLocks noChangeAspect="1"/>
          </p:cNvPicPr>
          <p:nvPr userDrawn="1"/>
        </p:nvPicPr>
        <p:blipFill>
          <a:blip r:embed="rId4"/>
          <a:srcRect l="65423" r="16746" b="13334"/>
          <a:stretch/>
        </p:blipFill>
        <p:spPr>
          <a:xfrm>
            <a:off x="1369485" y="1933018"/>
            <a:ext cx="1706880" cy="4630749"/>
          </a:xfrm>
          <a:prstGeom prst="rect">
            <a:avLst/>
          </a:prstGeom>
        </p:spPr>
      </p:pic>
    </p:spTree>
    <p:extLst>
      <p:ext uri="{BB962C8B-B14F-4D97-AF65-F5344CB8AC3E}">
        <p14:creationId xmlns:p14="http://schemas.microsoft.com/office/powerpoint/2010/main" val="123610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B1EDA40B-495A-FE7F-CE39-D5C1D516AF9A}"/>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6" name="Picture 5" descr="A group of colorful pillars with text&#10;&#10;Description automatically generated">
            <a:extLst>
              <a:ext uri="{FF2B5EF4-FFF2-40B4-BE49-F238E27FC236}">
                <a16:creationId xmlns:a16="http://schemas.microsoft.com/office/drawing/2014/main" id="{0D6F7604-CB23-1CC0-9094-AD51B17CFF62}"/>
              </a:ext>
            </a:extLst>
          </p:cNvPr>
          <p:cNvPicPr>
            <a:picLocks noChangeAspect="1"/>
          </p:cNvPicPr>
          <p:nvPr userDrawn="1"/>
        </p:nvPicPr>
        <p:blipFill>
          <a:blip r:embed="rId3"/>
          <a:srcRect l="65423" r="16746" b="13334"/>
          <a:stretch/>
        </p:blipFill>
        <p:spPr>
          <a:xfrm>
            <a:off x="10437778" y="1920025"/>
            <a:ext cx="1706880"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BBD1C931-ED52-E066-C5B9-BD98F8AB8350}"/>
              </a:ext>
            </a:extLst>
          </p:cNvPr>
          <p:cNvPicPr>
            <a:picLocks noChangeAspect="1"/>
          </p:cNvPicPr>
          <p:nvPr userDrawn="1"/>
        </p:nvPicPr>
        <p:blipFill>
          <a:blip r:embed="rId3"/>
          <a:srcRect l="50232" r="34107" b="13334"/>
          <a:stretch/>
        </p:blipFill>
        <p:spPr>
          <a:xfrm>
            <a:off x="9324088" y="1908650"/>
            <a:ext cx="1499190" cy="4630749"/>
          </a:xfrm>
          <a:prstGeom prst="rect">
            <a:avLst/>
          </a:prstGeom>
        </p:spPr>
      </p:pic>
    </p:spTree>
    <p:extLst>
      <p:ext uri="{BB962C8B-B14F-4D97-AF65-F5344CB8AC3E}">
        <p14:creationId xmlns:p14="http://schemas.microsoft.com/office/powerpoint/2010/main" val="1442523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16FFB3BC-C834-19B3-9BEF-2CD68347C55D}"/>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6CAAE9FC-F91A-152C-17E7-30D2C485F796}"/>
              </a:ext>
            </a:extLst>
          </p:cNvPr>
          <p:cNvPicPr>
            <a:picLocks noChangeAspect="1"/>
          </p:cNvPicPr>
          <p:nvPr userDrawn="1"/>
        </p:nvPicPr>
        <p:blipFill>
          <a:blip r:embed="rId3"/>
          <a:srcRect l="83205" r="1511" b="13334"/>
          <a:stretch/>
        </p:blipFill>
        <p:spPr>
          <a:xfrm>
            <a:off x="169262" y="1920024"/>
            <a:ext cx="1463039"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3088405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1CDCA3E2-191F-D4E8-AC6D-2043743EB065}"/>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2909C5E6-ABB4-494C-B323-0006D32C73DC}"/>
              </a:ext>
            </a:extLst>
          </p:cNvPr>
          <p:cNvPicPr>
            <a:picLocks noChangeAspect="1"/>
          </p:cNvPicPr>
          <p:nvPr userDrawn="1"/>
        </p:nvPicPr>
        <p:blipFill>
          <a:blip r:embed="rId3"/>
          <a:srcRect l="83205" r="1511" b="13334"/>
          <a:stretch/>
        </p:blipFill>
        <p:spPr>
          <a:xfrm>
            <a:off x="10519938" y="1920024"/>
            <a:ext cx="1463039"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427458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07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colorful flags from a string&#10;&#10;Description automatically generated">
            <a:extLst>
              <a:ext uri="{FF2B5EF4-FFF2-40B4-BE49-F238E27FC236}">
                <a16:creationId xmlns:a16="http://schemas.microsoft.com/office/drawing/2014/main" id="{DE61DA1A-C04A-C127-1960-FD1CB040E2BA}"/>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3"/>
          <a:stretch>
            <a:fillRect/>
          </a:stretch>
        </p:blipFill>
        <p:spPr>
          <a:xfrm>
            <a:off x="864206" y="795030"/>
            <a:ext cx="10463588" cy="619101"/>
          </a:xfrm>
          <a:prstGeom prst="rect">
            <a:avLst/>
          </a:prstGeom>
        </p:spPr>
      </p:pic>
      <p:pic>
        <p:nvPicPr>
          <p:cNvPr id="2" name="Picture 1" descr="A group of colorful pillars with text&#10;&#10;Description automatically generated">
            <a:extLst>
              <a:ext uri="{FF2B5EF4-FFF2-40B4-BE49-F238E27FC236}">
                <a16:creationId xmlns:a16="http://schemas.microsoft.com/office/drawing/2014/main" id="{184CD260-0608-00D1-8B7A-B2D5207B8F1C}"/>
              </a:ext>
            </a:extLst>
          </p:cNvPr>
          <p:cNvPicPr>
            <a:picLocks noChangeAspect="1"/>
          </p:cNvPicPr>
          <p:nvPr userDrawn="1"/>
        </p:nvPicPr>
        <p:blipFill>
          <a:blip r:embed="rId4"/>
          <a:srcRect r="85801" b="13334"/>
          <a:stretch/>
        </p:blipFill>
        <p:spPr>
          <a:xfrm>
            <a:off x="299546" y="1920025"/>
            <a:ext cx="1359134" cy="4630749"/>
          </a:xfrm>
          <a:prstGeom prst="rect">
            <a:avLst/>
          </a:prstGeom>
        </p:spPr>
      </p:pic>
    </p:spTree>
    <p:extLst>
      <p:ext uri="{BB962C8B-B14F-4D97-AF65-F5344CB8AC3E}">
        <p14:creationId xmlns:p14="http://schemas.microsoft.com/office/powerpoint/2010/main" val="216827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A colorful flags from a string&#10;&#10;Description automatically generated">
            <a:extLst>
              <a:ext uri="{FF2B5EF4-FFF2-40B4-BE49-F238E27FC236}">
                <a16:creationId xmlns:a16="http://schemas.microsoft.com/office/drawing/2014/main" id="{4DB44D1D-EDF4-F907-931C-12601B14987D}"/>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3"/>
          <a:stretch>
            <a:fillRect/>
          </a:stretch>
        </p:blipFill>
        <p:spPr>
          <a:xfrm>
            <a:off x="864206" y="795030"/>
            <a:ext cx="10463588" cy="619101"/>
          </a:xfrm>
          <a:prstGeom prst="rect">
            <a:avLst/>
          </a:prstGeom>
        </p:spPr>
      </p:pic>
      <p:pic>
        <p:nvPicPr>
          <p:cNvPr id="2" name="Picture 1" descr="A group of colorful pillars with text&#10;&#10;Description automatically generated">
            <a:extLst>
              <a:ext uri="{FF2B5EF4-FFF2-40B4-BE49-F238E27FC236}">
                <a16:creationId xmlns:a16="http://schemas.microsoft.com/office/drawing/2014/main" id="{A097E74F-0881-88DF-7D9B-46A5BB23DF6E}"/>
              </a:ext>
            </a:extLst>
          </p:cNvPr>
          <p:cNvPicPr>
            <a:picLocks noChangeAspect="1"/>
          </p:cNvPicPr>
          <p:nvPr userDrawn="1"/>
        </p:nvPicPr>
        <p:blipFill>
          <a:blip r:embed="rId4"/>
          <a:srcRect r="85801" b="13334"/>
          <a:stretch/>
        </p:blipFill>
        <p:spPr>
          <a:xfrm>
            <a:off x="10648227" y="1920025"/>
            <a:ext cx="1359134" cy="4630749"/>
          </a:xfrm>
          <a:prstGeom prst="rect">
            <a:avLst/>
          </a:prstGeom>
        </p:spPr>
      </p:pic>
    </p:spTree>
    <p:extLst>
      <p:ext uri="{BB962C8B-B14F-4D97-AF65-F5344CB8AC3E}">
        <p14:creationId xmlns:p14="http://schemas.microsoft.com/office/powerpoint/2010/main" val="5075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637BB0A2-BFEF-78EF-C67A-411C43D78758}"/>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C2849DFC-48A8-CDE2-0E1D-535E61520EEF}"/>
              </a:ext>
            </a:extLst>
          </p:cNvPr>
          <p:cNvPicPr>
            <a:picLocks noChangeAspect="1"/>
          </p:cNvPicPr>
          <p:nvPr userDrawn="1"/>
        </p:nvPicPr>
        <p:blipFill>
          <a:blip r:embed="rId3"/>
          <a:srcRect l="16422" r="68916" b="13334"/>
          <a:stretch/>
        </p:blipFill>
        <p:spPr>
          <a:xfrm>
            <a:off x="254189" y="1924419"/>
            <a:ext cx="1403498"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154894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8AD7FFB4-B1F8-903A-73C7-CBCA9CD491ED}"/>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FA7FC389-8AF7-E24A-013F-F5568693D9C5}"/>
              </a:ext>
            </a:extLst>
          </p:cNvPr>
          <p:cNvPicPr>
            <a:picLocks noChangeAspect="1"/>
          </p:cNvPicPr>
          <p:nvPr userDrawn="1"/>
        </p:nvPicPr>
        <p:blipFill>
          <a:blip r:embed="rId3"/>
          <a:srcRect l="16422" r="68916" b="13334"/>
          <a:stretch/>
        </p:blipFill>
        <p:spPr>
          <a:xfrm>
            <a:off x="10603863" y="1920024"/>
            <a:ext cx="1403498"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282599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AAABBD91-791D-F9E2-703C-73A67754D527}"/>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3"/>
          <a:stretch>
            <a:fillRect/>
          </a:stretch>
        </p:blipFill>
        <p:spPr>
          <a:xfrm>
            <a:off x="864206" y="795030"/>
            <a:ext cx="10463588" cy="619101"/>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82AA3A7C-435C-6251-5B50-E6EC0423EF53}"/>
              </a:ext>
            </a:extLst>
          </p:cNvPr>
          <p:cNvPicPr>
            <a:picLocks noChangeAspect="1"/>
          </p:cNvPicPr>
          <p:nvPr userDrawn="1"/>
        </p:nvPicPr>
        <p:blipFill>
          <a:blip r:embed="rId4"/>
          <a:srcRect l="32140" r="51144" b="13334"/>
          <a:stretch/>
        </p:blipFill>
        <p:spPr>
          <a:xfrm>
            <a:off x="131960" y="1916889"/>
            <a:ext cx="1600199" cy="4630749"/>
          </a:xfrm>
          <a:prstGeom prst="rect">
            <a:avLst/>
          </a:prstGeom>
        </p:spPr>
      </p:pic>
    </p:spTree>
    <p:extLst>
      <p:ext uri="{BB962C8B-B14F-4D97-AF65-F5344CB8AC3E}">
        <p14:creationId xmlns:p14="http://schemas.microsoft.com/office/powerpoint/2010/main" val="55524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815EE198-3E7D-DB61-BC87-FC8333C5CD60}"/>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CDD550C8-8D81-0A71-DC6C-01DB28D378FB}"/>
              </a:ext>
            </a:extLst>
          </p:cNvPr>
          <p:cNvPicPr>
            <a:picLocks noChangeAspect="1"/>
          </p:cNvPicPr>
          <p:nvPr userDrawn="1"/>
        </p:nvPicPr>
        <p:blipFill>
          <a:blip r:embed="rId3"/>
          <a:srcRect l="32140" r="51144" b="13334"/>
          <a:stretch/>
        </p:blipFill>
        <p:spPr>
          <a:xfrm>
            <a:off x="10491118" y="1920024"/>
            <a:ext cx="1600199"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318574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D66EB5D6-1D44-2F69-5EB3-F3658B6469B5}"/>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3"/>
          <a:stretch>
            <a:fillRect/>
          </a:stretch>
        </p:blipFill>
        <p:spPr>
          <a:xfrm>
            <a:off x="864206" y="795030"/>
            <a:ext cx="10463588" cy="619101"/>
          </a:xfrm>
          <a:prstGeom prst="rect">
            <a:avLst/>
          </a:prstGeom>
        </p:spPr>
      </p:pic>
      <p:pic>
        <p:nvPicPr>
          <p:cNvPr id="5" name="Picture 4" descr="A group of colorful pillars with text&#10;&#10;Description automatically generated">
            <a:extLst>
              <a:ext uri="{FF2B5EF4-FFF2-40B4-BE49-F238E27FC236}">
                <a16:creationId xmlns:a16="http://schemas.microsoft.com/office/drawing/2014/main" id="{415DB161-8528-946C-AC0A-AAE9EC0647C3}"/>
              </a:ext>
            </a:extLst>
          </p:cNvPr>
          <p:cNvPicPr>
            <a:picLocks noChangeAspect="1"/>
          </p:cNvPicPr>
          <p:nvPr userDrawn="1"/>
        </p:nvPicPr>
        <p:blipFill>
          <a:blip r:embed="rId4"/>
          <a:srcRect l="50232" r="34107" b="13334"/>
          <a:stretch/>
        </p:blipFill>
        <p:spPr>
          <a:xfrm>
            <a:off x="255795" y="1921643"/>
            <a:ext cx="1499190" cy="4630749"/>
          </a:xfrm>
          <a:prstGeom prst="rect">
            <a:avLst/>
          </a:prstGeom>
        </p:spPr>
      </p:pic>
    </p:spTree>
    <p:extLst>
      <p:ext uri="{BB962C8B-B14F-4D97-AF65-F5344CB8AC3E}">
        <p14:creationId xmlns:p14="http://schemas.microsoft.com/office/powerpoint/2010/main" val="99757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2" name="Picture 1" descr="A colorful flags from a string&#10;&#10;Description automatically generated">
            <a:extLst>
              <a:ext uri="{FF2B5EF4-FFF2-40B4-BE49-F238E27FC236}">
                <a16:creationId xmlns:a16="http://schemas.microsoft.com/office/drawing/2014/main" id="{091ACF2A-E038-B7CB-60FA-52181DD3EC4E}"/>
              </a:ext>
            </a:extLst>
          </p:cNvPr>
          <p:cNvPicPr>
            <a:picLocks noChangeAspect="1"/>
          </p:cNvPicPr>
          <p:nvPr userDrawn="1"/>
        </p:nvPicPr>
        <p:blipFill>
          <a:blip r:embed="rId2"/>
          <a:stretch>
            <a:fillRect/>
          </a:stretch>
        </p:blipFill>
        <p:spPr>
          <a:xfrm>
            <a:off x="0" y="-826655"/>
            <a:ext cx="12192000" cy="2370667"/>
          </a:xfrm>
          <a:prstGeom prst="rect">
            <a:avLst/>
          </a:prstGeom>
        </p:spPr>
      </p:pic>
      <p:pic>
        <p:nvPicPr>
          <p:cNvPr id="6" name="Picture 5" descr="A group of colorful pillars with text&#10;&#10;Description automatically generated">
            <a:extLst>
              <a:ext uri="{FF2B5EF4-FFF2-40B4-BE49-F238E27FC236}">
                <a16:creationId xmlns:a16="http://schemas.microsoft.com/office/drawing/2014/main" id="{FD66F3F9-8338-EFD4-D5BC-F9964CC5039C}"/>
              </a:ext>
            </a:extLst>
          </p:cNvPr>
          <p:cNvPicPr>
            <a:picLocks noChangeAspect="1"/>
          </p:cNvPicPr>
          <p:nvPr userDrawn="1"/>
        </p:nvPicPr>
        <p:blipFill>
          <a:blip r:embed="rId3"/>
          <a:srcRect l="65423" r="16746" b="13334"/>
          <a:stretch/>
        </p:blipFill>
        <p:spPr>
          <a:xfrm>
            <a:off x="84681" y="1921643"/>
            <a:ext cx="1706880" cy="4630749"/>
          </a:xfrm>
          <a:prstGeom prst="rect">
            <a:avLst/>
          </a:prstGeom>
        </p:spPr>
      </p:pic>
      <p:pic>
        <p:nvPicPr>
          <p:cNvPr id="4" name="Picture 3">
            <a:extLst>
              <a:ext uri="{FF2B5EF4-FFF2-40B4-BE49-F238E27FC236}">
                <a16:creationId xmlns:a16="http://schemas.microsoft.com/office/drawing/2014/main" id="{CF415993-3ADF-2C02-4A8E-0AD59CD90956}"/>
              </a:ext>
            </a:extLst>
          </p:cNvPr>
          <p:cNvPicPr>
            <a:picLocks noChangeAspect="1"/>
          </p:cNvPicPr>
          <p:nvPr userDrawn="1"/>
        </p:nvPicPr>
        <p:blipFill>
          <a:blip r:embed="rId4"/>
          <a:stretch>
            <a:fillRect/>
          </a:stretch>
        </p:blipFill>
        <p:spPr>
          <a:xfrm>
            <a:off x="864206" y="795030"/>
            <a:ext cx="10463588" cy="619101"/>
          </a:xfrm>
          <a:prstGeom prst="rect">
            <a:avLst/>
          </a:prstGeom>
        </p:spPr>
      </p:pic>
    </p:spTree>
    <p:extLst>
      <p:ext uri="{BB962C8B-B14F-4D97-AF65-F5344CB8AC3E}">
        <p14:creationId xmlns:p14="http://schemas.microsoft.com/office/powerpoint/2010/main" val="102223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013892"/>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62" r:id="rId9"/>
    <p:sldLayoutId id="2147483663" r:id="rId10"/>
    <p:sldLayoutId id="2147483659" r:id="rId11"/>
    <p:sldLayoutId id="2147483660" r:id="rId12"/>
    <p:sldLayoutId id="2147483661" r:id="rId13"/>
    <p:sldLayoutId id="214748365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video" Target="https://www.youtube.com/embed/38y_1EWIE9I?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video" Target="https://www.youtube.com/embed/nYTrIcn4rj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flags and a white background&#10;&#10;Description automatically generated with medium confidence">
            <a:extLst>
              <a:ext uri="{FF2B5EF4-FFF2-40B4-BE49-F238E27FC236}">
                <a16:creationId xmlns:a16="http://schemas.microsoft.com/office/drawing/2014/main" id="{432B485E-676D-236D-A1C2-710322C21BD4}"/>
              </a:ext>
            </a:extLst>
          </p:cNvPr>
          <p:cNvPicPr>
            <a:picLocks noChangeAspect="1"/>
          </p:cNvPicPr>
          <p:nvPr/>
        </p:nvPicPr>
        <p:blipFill>
          <a:blip r:embed="rId3"/>
          <a:srcRect l="9594" r="9594" b="62457"/>
          <a:stretch/>
        </p:blipFill>
        <p:spPr>
          <a:xfrm>
            <a:off x="0" y="0"/>
            <a:ext cx="12192000" cy="3304032"/>
          </a:xfrm>
          <a:prstGeom prst="rect">
            <a:avLst/>
          </a:prstGeom>
        </p:spPr>
      </p:pic>
      <p:pic>
        <p:nvPicPr>
          <p:cNvPr id="6" name="Picture 5">
            <a:extLst>
              <a:ext uri="{FF2B5EF4-FFF2-40B4-BE49-F238E27FC236}">
                <a16:creationId xmlns:a16="http://schemas.microsoft.com/office/drawing/2014/main" id="{7E79742F-4138-4A08-1AD0-CAACFC9B37D1}"/>
              </a:ext>
            </a:extLst>
          </p:cNvPr>
          <p:cNvPicPr>
            <a:picLocks noChangeAspect="1"/>
          </p:cNvPicPr>
          <p:nvPr/>
        </p:nvPicPr>
        <p:blipFill>
          <a:blip r:embed="rId4"/>
          <a:stretch>
            <a:fillRect/>
          </a:stretch>
        </p:blipFill>
        <p:spPr>
          <a:xfrm>
            <a:off x="883993" y="3977640"/>
            <a:ext cx="10619085" cy="628301"/>
          </a:xfrm>
          <a:prstGeom prst="rect">
            <a:avLst/>
          </a:prstGeom>
        </p:spPr>
      </p:pic>
    </p:spTree>
    <p:extLst>
      <p:ext uri="{BB962C8B-B14F-4D97-AF65-F5344CB8AC3E}">
        <p14:creationId xmlns:p14="http://schemas.microsoft.com/office/powerpoint/2010/main" val="395761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E8E2D-636B-5FDE-22DD-43608400C14F}"/>
              </a:ext>
            </a:extLst>
          </p:cNvPr>
          <p:cNvSpPr txBox="1"/>
          <p:nvPr/>
        </p:nvSpPr>
        <p:spPr>
          <a:xfrm>
            <a:off x="580045" y="2208575"/>
            <a:ext cx="9714694" cy="4311437"/>
          </a:xfrm>
          <a:prstGeom prst="rect">
            <a:avLst/>
          </a:prstGeom>
          <a:noFill/>
        </p:spPr>
        <p:txBody>
          <a:bodyPr wrap="square">
            <a:spAutoFit/>
          </a:bodyPr>
          <a:lstStyle/>
          <a:p>
            <a:pPr marL="228600" marR="0">
              <a:lnSpc>
                <a:spcPts val="33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Calibri Light" panose="020F0302020204030204" pitchFamily="34" charset="0"/>
              </a:rPr>
              <a:t>How could the smaller birds have handled the situation differently to show respect towards the larger bird?</a:t>
            </a:r>
          </a:p>
          <a:p>
            <a:pPr marL="228600" marR="0">
              <a:lnSpc>
                <a:spcPts val="3300"/>
              </a:lnSpc>
              <a:spcBef>
                <a:spcPts val="0"/>
              </a:spcBef>
              <a:spcAft>
                <a:spcPts val="800"/>
              </a:spcAft>
            </a:pPr>
            <a:endParaRPr lang="en-US" sz="3000" kern="100" dirty="0">
              <a:effectLst/>
              <a:latin typeface="Calibri Light" panose="020F0302020204030204" pitchFamily="34" charset="0"/>
              <a:ea typeface="Aptos" panose="020B0004020202020204" pitchFamily="34" charset="0"/>
              <a:cs typeface="Calibri Light" panose="020F0302020204030204" pitchFamily="34" charset="0"/>
            </a:endParaRPr>
          </a:p>
          <a:p>
            <a:pPr marL="228600" marR="0">
              <a:lnSpc>
                <a:spcPts val="33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Calibri Light" panose="020F0302020204030204" pitchFamily="34" charset="0"/>
              </a:rPr>
              <a:t>What does this video tell us about group mentality and how we choose to act?</a:t>
            </a:r>
          </a:p>
          <a:p>
            <a:pPr marL="228600" marR="0">
              <a:lnSpc>
                <a:spcPts val="3300"/>
              </a:lnSpc>
              <a:spcBef>
                <a:spcPts val="0"/>
              </a:spcBef>
              <a:spcAft>
                <a:spcPts val="800"/>
              </a:spcAft>
            </a:pPr>
            <a:endParaRPr lang="en-US" sz="3000" kern="100" dirty="0">
              <a:effectLst/>
              <a:latin typeface="Calibri Light" panose="020F0302020204030204" pitchFamily="34" charset="0"/>
              <a:ea typeface="Aptos" panose="020B0004020202020204" pitchFamily="34" charset="0"/>
              <a:cs typeface="Calibri Light" panose="020F0302020204030204" pitchFamily="34" charset="0"/>
            </a:endParaRPr>
          </a:p>
          <a:p>
            <a:pPr marL="228600" marR="0">
              <a:lnSpc>
                <a:spcPts val="33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Calibri Light" panose="020F0302020204030204" pitchFamily="34" charset="0"/>
              </a:rPr>
              <a:t>How would the situation have changed if one of the smaller birds had spoken up about how they were treating the larger bird?</a:t>
            </a:r>
          </a:p>
        </p:txBody>
      </p:sp>
      <p:sp>
        <p:nvSpPr>
          <p:cNvPr id="22" name="Oval 21">
            <a:extLst>
              <a:ext uri="{FF2B5EF4-FFF2-40B4-BE49-F238E27FC236}">
                <a16:creationId xmlns:a16="http://schemas.microsoft.com/office/drawing/2014/main" id="{0D762CD9-A111-82EC-5D88-0A12D1CE6020}"/>
              </a:ext>
            </a:extLst>
          </p:cNvPr>
          <p:cNvSpPr/>
          <p:nvPr/>
        </p:nvSpPr>
        <p:spPr>
          <a:xfrm>
            <a:off x="168161" y="2281825"/>
            <a:ext cx="515012" cy="588579"/>
          </a:xfrm>
          <a:prstGeom prst="ellipse">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E525D2-5F24-19E0-415E-E0EA5F8ACD36}"/>
              </a:ext>
            </a:extLst>
          </p:cNvPr>
          <p:cNvSpPr txBox="1"/>
          <p:nvPr/>
        </p:nvSpPr>
        <p:spPr>
          <a:xfrm>
            <a:off x="206905" y="2222171"/>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1</a:t>
            </a:r>
          </a:p>
        </p:txBody>
      </p:sp>
      <p:sp>
        <p:nvSpPr>
          <p:cNvPr id="26" name="Oval 25">
            <a:extLst>
              <a:ext uri="{FF2B5EF4-FFF2-40B4-BE49-F238E27FC236}">
                <a16:creationId xmlns:a16="http://schemas.microsoft.com/office/drawing/2014/main" id="{F56A9610-C5B5-C3CA-6A92-8D5AE6048BA3}"/>
              </a:ext>
            </a:extLst>
          </p:cNvPr>
          <p:cNvSpPr/>
          <p:nvPr/>
        </p:nvSpPr>
        <p:spPr>
          <a:xfrm>
            <a:off x="129417" y="3775715"/>
            <a:ext cx="515012" cy="588579"/>
          </a:xfrm>
          <a:prstGeom prst="ellipse">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5688ED-758E-F966-C955-C9BDBBD761CC}"/>
              </a:ext>
            </a:extLst>
          </p:cNvPr>
          <p:cNvSpPr txBox="1"/>
          <p:nvPr/>
        </p:nvSpPr>
        <p:spPr>
          <a:xfrm>
            <a:off x="168161" y="3716061"/>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2</a:t>
            </a:r>
          </a:p>
        </p:txBody>
      </p:sp>
      <p:sp>
        <p:nvSpPr>
          <p:cNvPr id="28" name="Oval 27">
            <a:extLst>
              <a:ext uri="{FF2B5EF4-FFF2-40B4-BE49-F238E27FC236}">
                <a16:creationId xmlns:a16="http://schemas.microsoft.com/office/drawing/2014/main" id="{0F0871E2-B885-C516-DD32-A48D65546729}"/>
              </a:ext>
            </a:extLst>
          </p:cNvPr>
          <p:cNvSpPr/>
          <p:nvPr/>
        </p:nvSpPr>
        <p:spPr>
          <a:xfrm>
            <a:off x="168161" y="5224903"/>
            <a:ext cx="515012" cy="588579"/>
          </a:xfrm>
          <a:prstGeom prst="ellipse">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C67C446-7E3B-86DA-3C87-26AAB7FFFAA2}"/>
              </a:ext>
            </a:extLst>
          </p:cNvPr>
          <p:cNvSpPr txBox="1"/>
          <p:nvPr/>
        </p:nvSpPr>
        <p:spPr>
          <a:xfrm>
            <a:off x="206905" y="5165249"/>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54262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C89452-96F9-7F1E-5C09-38630DF2081C}"/>
              </a:ext>
            </a:extLst>
          </p:cNvPr>
          <p:cNvSpPr txBox="1"/>
          <p:nvPr/>
        </p:nvSpPr>
        <p:spPr>
          <a:xfrm>
            <a:off x="1905316" y="2705676"/>
            <a:ext cx="9932274" cy="3034292"/>
          </a:xfrm>
          <a:prstGeom prst="rect">
            <a:avLst/>
          </a:prstGeom>
          <a:noFill/>
        </p:spPr>
        <p:txBody>
          <a:bodyPr wrap="square">
            <a:spAutoFit/>
          </a:bodyPr>
          <a:lstStyle/>
          <a:p>
            <a:pPr>
              <a:lnSpc>
                <a:spcPct val="107000"/>
              </a:lnSpc>
            </a:pPr>
            <a:r>
              <a:rPr lang="en-US" sz="3000" dirty="0">
                <a:effectLst/>
                <a:latin typeface="Calibri Light" panose="020F0302020204030204" pitchFamily="34" charset="0"/>
                <a:ea typeface="Aptos" panose="020B0004020202020204" pitchFamily="34" charset="0"/>
                <a:cs typeface="Calibri Light" panose="020F0302020204030204" pitchFamily="34" charset="0"/>
              </a:rPr>
              <a:t>Reach out to someone new today that you do not normally talk to. </a:t>
            </a:r>
          </a:p>
          <a:p>
            <a:pPr>
              <a:lnSpc>
                <a:spcPct val="107000"/>
              </a:lnSpc>
            </a:pPr>
            <a:endParaRPr lang="en-US" sz="3000" dirty="0">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pPr>
            <a:r>
              <a:rPr lang="en-US" sz="3000" dirty="0">
                <a:latin typeface="Calibri Light" panose="020F0302020204030204" pitchFamily="34" charset="0"/>
                <a:ea typeface="Aptos" panose="020B0004020202020204" pitchFamily="34" charset="0"/>
                <a:cs typeface="Calibri Light" panose="020F0302020204030204" pitchFamily="34" charset="0"/>
              </a:rPr>
              <a:t>H</a:t>
            </a:r>
            <a:r>
              <a:rPr lang="en-US" sz="3000" dirty="0">
                <a:effectLst/>
                <a:latin typeface="Calibri Light" panose="020F0302020204030204" pitchFamily="34" charset="0"/>
                <a:ea typeface="Aptos" panose="020B0004020202020204" pitchFamily="34" charset="0"/>
                <a:cs typeface="Calibri Light" panose="020F0302020204030204" pitchFamily="34" charset="0"/>
              </a:rPr>
              <a:t>ave a meaningful conversation with that person, no matter how different they are from you.</a:t>
            </a:r>
            <a:r>
              <a:rPr lang="en-US" sz="3000" dirty="0">
                <a:effectLst/>
                <a:latin typeface="Calibri Light" panose="020F0302020204030204" pitchFamily="34" charset="0"/>
                <a:cs typeface="Calibri Light" panose="020F0302020204030204" pitchFamily="34" charset="0"/>
              </a:rPr>
              <a:t> </a:t>
            </a:r>
            <a:r>
              <a:rPr lang="en-US" sz="3000" dirty="0">
                <a:effectLst/>
                <a:latin typeface="Calibri Light" panose="020F0302020204030204" pitchFamily="34" charset="0"/>
                <a:ea typeface="Aptos" panose="020B0004020202020204" pitchFamily="34" charset="0"/>
                <a:cs typeface="Calibri Light" panose="020F0302020204030204" pitchFamily="34" charset="0"/>
              </a:rPr>
              <a:t>You’ll be challenging the group mentality and practicing respect.</a:t>
            </a:r>
            <a:endParaRPr lang="en-US" sz="3000" kern="100" dirty="0">
              <a:effectLst/>
              <a:latin typeface="Calibri Light" panose="020F0302020204030204" pitchFamily="34" charset="0"/>
              <a:ea typeface="Aptos" panose="020B0004020202020204" pitchFamily="34" charset="0"/>
              <a:cs typeface="Calibri Light" panose="020F0302020204030204" pitchFamily="34" charset="0"/>
            </a:endParaRPr>
          </a:p>
        </p:txBody>
      </p:sp>
      <p:pic>
        <p:nvPicPr>
          <p:cNvPr id="6" name="Picture 5" descr="A blue and white logo&#10;&#10;Description automatically generated">
            <a:extLst>
              <a:ext uri="{FF2B5EF4-FFF2-40B4-BE49-F238E27FC236}">
                <a16:creationId xmlns:a16="http://schemas.microsoft.com/office/drawing/2014/main" id="{3DD7364D-3C18-57C1-CF4D-9C4FC1086D1D}"/>
              </a:ext>
            </a:extLst>
          </p:cNvPr>
          <p:cNvPicPr>
            <a:picLocks noChangeAspect="1"/>
          </p:cNvPicPr>
          <p:nvPr/>
        </p:nvPicPr>
        <p:blipFill>
          <a:blip r:embed="rId2"/>
          <a:srcRect t="22488" b="22301"/>
          <a:stretch/>
        </p:blipFill>
        <p:spPr>
          <a:xfrm>
            <a:off x="3665833" y="1429646"/>
            <a:ext cx="5110304" cy="700616"/>
          </a:xfrm>
          <a:prstGeom prst="rect">
            <a:avLst/>
          </a:prstGeom>
        </p:spPr>
      </p:pic>
      <p:sp>
        <p:nvSpPr>
          <p:cNvPr id="9" name="5-Point Star 8">
            <a:extLst>
              <a:ext uri="{FF2B5EF4-FFF2-40B4-BE49-F238E27FC236}">
                <a16:creationId xmlns:a16="http://schemas.microsoft.com/office/drawing/2014/main" id="{78B0D804-6350-3FE1-6EFB-DF01F110F03C}"/>
              </a:ext>
            </a:extLst>
          </p:cNvPr>
          <p:cNvSpPr/>
          <p:nvPr/>
        </p:nvSpPr>
        <p:spPr>
          <a:xfrm>
            <a:off x="3252324" y="1500388"/>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7E0C3B2D-D054-2BDC-02AB-6795F9621FCD}"/>
              </a:ext>
            </a:extLst>
          </p:cNvPr>
          <p:cNvSpPr/>
          <p:nvPr/>
        </p:nvSpPr>
        <p:spPr>
          <a:xfrm>
            <a:off x="8513378" y="1511021"/>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00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9F96D-780B-A940-5E08-0DA3332C51FD}"/>
              </a:ext>
            </a:extLst>
          </p:cNvPr>
          <p:cNvSpPr/>
          <p:nvPr/>
        </p:nvSpPr>
        <p:spPr>
          <a:xfrm>
            <a:off x="0" y="0"/>
            <a:ext cx="12192000" cy="6858000"/>
          </a:xfrm>
          <a:prstGeom prst="rect">
            <a:avLst/>
          </a:prstGeom>
          <a:solidFill>
            <a:srgbClr val="0B94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34098"/>
                </a:solidFill>
              </a:ln>
            </a:endParaRPr>
          </a:p>
        </p:txBody>
      </p:sp>
      <p:sp>
        <p:nvSpPr>
          <p:cNvPr id="3" name="TextBox 2">
            <a:extLst>
              <a:ext uri="{FF2B5EF4-FFF2-40B4-BE49-F238E27FC236}">
                <a16:creationId xmlns:a16="http://schemas.microsoft.com/office/drawing/2014/main" id="{EE747B76-C6A0-5B5D-F34C-A8D46CB5FE14}"/>
              </a:ext>
            </a:extLst>
          </p:cNvPr>
          <p:cNvSpPr txBox="1"/>
          <p:nvPr/>
        </p:nvSpPr>
        <p:spPr>
          <a:xfrm>
            <a:off x="1133856" y="2048256"/>
            <a:ext cx="9680448" cy="2308324"/>
          </a:xfrm>
          <a:prstGeom prst="rect">
            <a:avLst/>
          </a:prstGeom>
          <a:noFill/>
        </p:spPr>
        <p:txBody>
          <a:bodyPr wrap="square" rtlCol="0">
            <a:spAutoFit/>
          </a:bodyPr>
          <a:lstStyle/>
          <a:p>
            <a:pPr algn="ctr"/>
            <a:r>
              <a:rPr lang="en-US" sz="4800" b="1">
                <a:solidFill>
                  <a:schemeClr val="bg1"/>
                </a:solidFill>
                <a:latin typeface="Calibri" panose="020F0502020204030204" pitchFamily="34" charset="0"/>
                <a:cs typeface="Calibri" panose="020F0502020204030204" pitchFamily="34" charset="0"/>
              </a:rPr>
              <a:t>WEDNESDAY</a:t>
            </a:r>
          </a:p>
          <a:p>
            <a:pPr algn="ctr"/>
            <a:endParaRPr lang="en-US" sz="4800" b="1">
              <a:solidFill>
                <a:schemeClr val="bg1"/>
              </a:solidFill>
              <a:latin typeface="Calibri" panose="020F0502020204030204" pitchFamily="34" charset="0"/>
              <a:cs typeface="Calibri" panose="020F0502020204030204" pitchFamily="34" charset="0"/>
            </a:endParaRPr>
          </a:p>
          <a:p>
            <a:pPr algn="ctr"/>
            <a:r>
              <a:rPr lang="en-US" sz="4800" b="1">
                <a:solidFill>
                  <a:schemeClr val="bg1"/>
                </a:solidFill>
                <a:latin typeface="Calibri" panose="020F0502020204030204" pitchFamily="34" charset="0"/>
                <a:cs typeface="Calibri" panose="020F0502020204030204" pitchFamily="34" charset="0"/>
              </a:rPr>
              <a:t>RESPONSIBILITY</a:t>
            </a:r>
          </a:p>
        </p:txBody>
      </p:sp>
    </p:spTree>
    <p:extLst>
      <p:ext uri="{BB962C8B-B14F-4D97-AF65-F5344CB8AC3E}">
        <p14:creationId xmlns:p14="http://schemas.microsoft.com/office/powerpoint/2010/main" val="418194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CC2098-8661-3CC7-BF26-F9F8CEA725EA}"/>
              </a:ext>
            </a:extLst>
          </p:cNvPr>
          <p:cNvSpPr txBox="1"/>
          <p:nvPr/>
        </p:nvSpPr>
        <p:spPr>
          <a:xfrm>
            <a:off x="1694688" y="2024909"/>
            <a:ext cx="10497312" cy="4365939"/>
          </a:xfrm>
          <a:prstGeom prst="rect">
            <a:avLst/>
          </a:prstGeom>
          <a:noFill/>
        </p:spPr>
        <p:txBody>
          <a:bodyPr wrap="square">
            <a:spAutoFit/>
          </a:bodyPr>
          <a:lstStyle/>
          <a:p>
            <a:pPr algn="l">
              <a:lnSpc>
                <a:spcPts val="3720"/>
              </a:lnSpc>
            </a:pPr>
            <a:r>
              <a:rPr lang="en-US" sz="3600" u="none" strike="noStrike">
                <a:effectLst/>
                <a:latin typeface="Calibri Light" panose="020F0302020204030204" pitchFamily="34" charset="0"/>
                <a:cs typeface="Calibri Light" panose="020F0302020204030204" pitchFamily="34" charset="0"/>
              </a:rPr>
              <a:t>Do what you are supposed to do. Try your best.</a:t>
            </a:r>
          </a:p>
          <a:p>
            <a:pPr algn="l">
              <a:lnSpc>
                <a:spcPts val="3720"/>
              </a:lnSpc>
            </a:pPr>
            <a:endParaRPr lang="en-US" sz="3600" u="none" strike="noStrike">
              <a:effectLst/>
              <a:latin typeface="Calibri Light" panose="020F0302020204030204" pitchFamily="34" charset="0"/>
              <a:cs typeface="Calibri Light" panose="020F0302020204030204" pitchFamily="34" charset="0"/>
            </a:endParaRPr>
          </a:p>
          <a:p>
            <a:pPr algn="l">
              <a:lnSpc>
                <a:spcPts val="3720"/>
              </a:lnSpc>
            </a:pPr>
            <a:r>
              <a:rPr lang="en-US" sz="3600" u="none" strike="noStrike">
                <a:effectLst/>
                <a:latin typeface="Calibri Light" panose="020F0302020204030204" pitchFamily="34" charset="0"/>
                <a:cs typeface="Calibri Light" panose="020F0302020204030204" pitchFamily="34" charset="0"/>
              </a:rPr>
              <a:t>Persevere. Keep on trying.</a:t>
            </a:r>
          </a:p>
          <a:p>
            <a:pPr algn="l">
              <a:lnSpc>
                <a:spcPts val="3720"/>
              </a:lnSpc>
            </a:pPr>
            <a:endParaRPr lang="en-US" sz="3600" u="none" strike="noStrike">
              <a:effectLst/>
              <a:latin typeface="Calibri Light" panose="020F0302020204030204" pitchFamily="34" charset="0"/>
              <a:cs typeface="Calibri Light" panose="020F0302020204030204" pitchFamily="34" charset="0"/>
            </a:endParaRPr>
          </a:p>
          <a:p>
            <a:pPr algn="l">
              <a:lnSpc>
                <a:spcPts val="3720"/>
              </a:lnSpc>
            </a:pPr>
            <a:r>
              <a:rPr lang="en-US" sz="3600" u="none" strike="noStrike">
                <a:effectLst/>
                <a:latin typeface="Calibri Light" panose="020F0302020204030204" pitchFamily="34" charset="0"/>
                <a:cs typeface="Calibri Light" panose="020F0302020204030204" pitchFamily="34" charset="0"/>
              </a:rPr>
              <a:t>Be self-disciplined.</a:t>
            </a:r>
          </a:p>
          <a:p>
            <a:pPr algn="l">
              <a:lnSpc>
                <a:spcPts val="3720"/>
              </a:lnSpc>
            </a:pPr>
            <a:endParaRPr lang="en-US" sz="3600" u="none" strike="noStrike">
              <a:effectLst/>
              <a:latin typeface="Calibri Light" panose="020F0302020204030204" pitchFamily="34" charset="0"/>
              <a:cs typeface="Calibri Light" panose="020F0302020204030204" pitchFamily="34" charset="0"/>
            </a:endParaRPr>
          </a:p>
          <a:p>
            <a:pPr algn="l">
              <a:lnSpc>
                <a:spcPts val="3720"/>
              </a:lnSpc>
            </a:pPr>
            <a:r>
              <a:rPr lang="en-US" sz="3600" u="none" strike="noStrike">
                <a:effectLst/>
                <a:latin typeface="Calibri Light" panose="020F0302020204030204" pitchFamily="34" charset="0"/>
                <a:cs typeface="Calibri Light" panose="020F0302020204030204" pitchFamily="34" charset="0"/>
              </a:rPr>
              <a:t>Think before you act. Consider the consequences.</a:t>
            </a:r>
          </a:p>
          <a:p>
            <a:pPr algn="l">
              <a:lnSpc>
                <a:spcPts val="3720"/>
              </a:lnSpc>
            </a:pPr>
            <a:endParaRPr lang="en-US" sz="3600" u="none" strike="noStrike">
              <a:effectLst/>
              <a:latin typeface="Calibri Light" panose="020F0302020204030204" pitchFamily="34" charset="0"/>
              <a:cs typeface="Calibri Light" panose="020F0302020204030204" pitchFamily="34" charset="0"/>
            </a:endParaRPr>
          </a:p>
          <a:p>
            <a:pPr algn="l">
              <a:lnSpc>
                <a:spcPts val="3720"/>
              </a:lnSpc>
            </a:pPr>
            <a:r>
              <a:rPr lang="en-US" sz="3600" u="none" strike="noStrike">
                <a:effectLst/>
                <a:latin typeface="Calibri Light" panose="020F0302020204030204" pitchFamily="34" charset="0"/>
                <a:cs typeface="Calibri Light" panose="020F0302020204030204" pitchFamily="34" charset="0"/>
              </a:rPr>
              <a:t>Be accountable for your words, actions, and attitudes.</a:t>
            </a:r>
          </a:p>
        </p:txBody>
      </p:sp>
    </p:spTree>
    <p:extLst>
      <p:ext uri="{BB962C8B-B14F-4D97-AF65-F5344CB8AC3E}">
        <p14:creationId xmlns:p14="http://schemas.microsoft.com/office/powerpoint/2010/main" val="1764223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D6D1FD-E2EA-0DD1-F5D1-C51AC3251D6A}"/>
              </a:ext>
            </a:extLst>
          </p:cNvPr>
          <p:cNvSpPr txBox="1"/>
          <p:nvPr/>
        </p:nvSpPr>
        <p:spPr>
          <a:xfrm>
            <a:off x="2052916" y="2235805"/>
            <a:ext cx="10139084" cy="3785652"/>
          </a:xfrm>
          <a:prstGeom prst="rect">
            <a:avLst/>
          </a:prstGeom>
          <a:noFill/>
        </p:spPr>
        <p:txBody>
          <a:bodyPr wrap="square">
            <a:spAutoFit/>
          </a:bodyPr>
          <a:lstStyle/>
          <a:p>
            <a:r>
              <a:rPr lang="en-US" sz="7200">
                <a:effectLst/>
                <a:latin typeface="Calibri Light" panose="020F0302020204030204" pitchFamily="34" charset="0"/>
                <a:ea typeface="Aptos" panose="020B0004020202020204" pitchFamily="34" charset="0"/>
                <a:cs typeface="Calibri Light" panose="020F0302020204030204" pitchFamily="34" charset="0"/>
              </a:rPr>
              <a:t>"Feelings are visitors. </a:t>
            </a:r>
          </a:p>
          <a:p>
            <a:r>
              <a:rPr lang="en-US" sz="7200">
                <a:latin typeface="Calibri Light" panose="020F0302020204030204" pitchFamily="34" charset="0"/>
                <a:ea typeface="Aptos" panose="020B0004020202020204" pitchFamily="34" charset="0"/>
                <a:cs typeface="Calibri Light" panose="020F0302020204030204" pitchFamily="34" charset="0"/>
              </a:rPr>
              <a:t>  </a:t>
            </a:r>
            <a:r>
              <a:rPr lang="en-US" sz="7200">
                <a:effectLst/>
                <a:latin typeface="Calibri Light" panose="020F0302020204030204" pitchFamily="34" charset="0"/>
                <a:ea typeface="Aptos" panose="020B0004020202020204" pitchFamily="34" charset="0"/>
                <a:cs typeface="Calibri Light" panose="020F0302020204030204" pitchFamily="34" charset="0"/>
              </a:rPr>
              <a:t>Let them come and go." </a:t>
            </a:r>
          </a:p>
          <a:p>
            <a:r>
              <a:rPr lang="en-US" sz="4800">
                <a:latin typeface="Calibri Light" panose="020F0302020204030204" pitchFamily="34" charset="0"/>
                <a:ea typeface="Aptos" panose="020B0004020202020204" pitchFamily="34" charset="0"/>
                <a:cs typeface="Calibri Light" panose="020F0302020204030204" pitchFamily="34" charset="0"/>
              </a:rPr>
              <a:t>			</a:t>
            </a:r>
          </a:p>
          <a:p>
            <a:r>
              <a:rPr lang="en-US" sz="4800">
                <a:effectLst/>
                <a:latin typeface="Calibri Light" panose="020F0302020204030204" pitchFamily="34" charset="0"/>
                <a:ea typeface="Aptos" panose="020B0004020202020204" pitchFamily="34" charset="0"/>
                <a:cs typeface="Calibri Light" panose="020F0302020204030204" pitchFamily="34" charset="0"/>
              </a:rPr>
              <a:t>					– </a:t>
            </a:r>
            <a:r>
              <a:rPr lang="en-US" sz="4800" err="1">
                <a:effectLst/>
                <a:latin typeface="Calibri Light" panose="020F0302020204030204" pitchFamily="34" charset="0"/>
                <a:ea typeface="Aptos" panose="020B0004020202020204" pitchFamily="34" charset="0"/>
                <a:cs typeface="Calibri Light" panose="020F0302020204030204" pitchFamily="34" charset="0"/>
              </a:rPr>
              <a:t>Mooji</a:t>
            </a:r>
            <a:r>
              <a:rPr lang="en-US" sz="4800">
                <a:effectLst/>
                <a:latin typeface="Calibri Light" panose="020F0302020204030204" pitchFamily="34" charset="0"/>
                <a:ea typeface="Aptos" panose="020B0004020202020204" pitchFamily="34" charset="0"/>
                <a:cs typeface="Calibri Light" panose="020F0302020204030204" pitchFamily="34" charset="0"/>
              </a:rPr>
              <a:t> </a:t>
            </a:r>
            <a:endParaRPr lang="en-US" sz="48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6850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E8E2D-636B-5FDE-22DD-43608400C14F}"/>
              </a:ext>
            </a:extLst>
          </p:cNvPr>
          <p:cNvSpPr txBox="1"/>
          <p:nvPr/>
        </p:nvSpPr>
        <p:spPr>
          <a:xfrm>
            <a:off x="683173" y="2222171"/>
            <a:ext cx="9714694" cy="3888244"/>
          </a:xfrm>
          <a:prstGeom prst="rect">
            <a:avLst/>
          </a:prstGeom>
          <a:noFill/>
        </p:spPr>
        <p:txBody>
          <a:bodyPr wrap="square">
            <a:spAutoFit/>
          </a:bodyPr>
          <a:lstStyle/>
          <a:p>
            <a:pPr marL="228600" marR="0">
              <a:lnSpc>
                <a:spcPts val="33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Arial" panose="020B0604020202020204" pitchFamily="34" charset="0"/>
              </a:rPr>
              <a:t>Do you think it’s ok to feel strong negative emotions like anger, sadness, jealousy, fear, or anxiety?</a:t>
            </a:r>
          </a:p>
          <a:p>
            <a:pPr marL="228600" marR="0">
              <a:lnSpc>
                <a:spcPts val="3300"/>
              </a:lnSpc>
              <a:spcBef>
                <a:spcPts val="0"/>
              </a:spcBef>
              <a:spcAft>
                <a:spcPts val="800"/>
              </a:spcAft>
            </a:pPr>
            <a:endParaRPr lang="en-US" sz="3000" kern="100" dirty="0">
              <a:effectLst/>
              <a:latin typeface="Aptos" panose="020B0004020202020204" pitchFamily="34" charset="0"/>
              <a:ea typeface="Aptos" panose="020B0004020202020204" pitchFamily="34" charset="0"/>
              <a:cs typeface="Arial" panose="020B0604020202020204" pitchFamily="34" charset="0"/>
            </a:endParaRPr>
          </a:p>
          <a:p>
            <a:pPr marL="228600" marR="0">
              <a:lnSpc>
                <a:spcPts val="33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Arial" panose="020B0604020202020204" pitchFamily="34" charset="0"/>
              </a:rPr>
              <a:t>How do you recognize when those emotions feel overwhelming for you? </a:t>
            </a:r>
          </a:p>
          <a:p>
            <a:pPr marL="228600" marR="0">
              <a:lnSpc>
                <a:spcPts val="3300"/>
              </a:lnSpc>
              <a:spcBef>
                <a:spcPts val="0"/>
              </a:spcBef>
              <a:spcAft>
                <a:spcPts val="800"/>
              </a:spcAft>
            </a:pPr>
            <a:endParaRPr lang="en-US" sz="3000" kern="100" dirty="0">
              <a:effectLst/>
              <a:latin typeface="Aptos" panose="020B0004020202020204" pitchFamily="34" charset="0"/>
              <a:ea typeface="Aptos" panose="020B0004020202020204" pitchFamily="34" charset="0"/>
              <a:cs typeface="Arial" panose="020B0604020202020204" pitchFamily="34" charset="0"/>
            </a:endParaRPr>
          </a:p>
          <a:p>
            <a:pPr marL="228600" marR="0">
              <a:lnSpc>
                <a:spcPts val="33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Arial" panose="020B0604020202020204" pitchFamily="34" charset="0"/>
              </a:rPr>
              <a:t>What strategies do you use to accept and release those emotions as they “visit” you?</a:t>
            </a:r>
            <a:endParaRPr lang="en-US" sz="3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0D762CD9-A111-82EC-5D88-0A12D1CE6020}"/>
              </a:ext>
            </a:extLst>
          </p:cNvPr>
          <p:cNvSpPr/>
          <p:nvPr/>
        </p:nvSpPr>
        <p:spPr>
          <a:xfrm>
            <a:off x="168161" y="2281825"/>
            <a:ext cx="515012" cy="588579"/>
          </a:xfrm>
          <a:prstGeom prst="ellipse">
            <a:avLst/>
          </a:prstGeom>
          <a:solidFill>
            <a:srgbClr val="0B9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E525D2-5F24-19E0-415E-E0EA5F8ACD36}"/>
              </a:ext>
            </a:extLst>
          </p:cNvPr>
          <p:cNvSpPr txBox="1"/>
          <p:nvPr/>
        </p:nvSpPr>
        <p:spPr>
          <a:xfrm>
            <a:off x="206905" y="2222171"/>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1</a:t>
            </a:r>
          </a:p>
        </p:txBody>
      </p:sp>
      <p:sp>
        <p:nvSpPr>
          <p:cNvPr id="26" name="Oval 25">
            <a:extLst>
              <a:ext uri="{FF2B5EF4-FFF2-40B4-BE49-F238E27FC236}">
                <a16:creationId xmlns:a16="http://schemas.microsoft.com/office/drawing/2014/main" id="{F56A9610-C5B5-C3CA-6A92-8D5AE6048BA3}"/>
              </a:ext>
            </a:extLst>
          </p:cNvPr>
          <p:cNvSpPr/>
          <p:nvPr/>
        </p:nvSpPr>
        <p:spPr>
          <a:xfrm>
            <a:off x="129417" y="3775715"/>
            <a:ext cx="515012" cy="588579"/>
          </a:xfrm>
          <a:prstGeom prst="ellipse">
            <a:avLst/>
          </a:prstGeom>
          <a:solidFill>
            <a:srgbClr val="0B9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5688ED-758E-F966-C955-C9BDBBD761CC}"/>
              </a:ext>
            </a:extLst>
          </p:cNvPr>
          <p:cNvSpPr txBox="1"/>
          <p:nvPr/>
        </p:nvSpPr>
        <p:spPr>
          <a:xfrm>
            <a:off x="168161" y="3716061"/>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2</a:t>
            </a:r>
          </a:p>
        </p:txBody>
      </p:sp>
      <p:sp>
        <p:nvSpPr>
          <p:cNvPr id="28" name="Oval 27">
            <a:extLst>
              <a:ext uri="{FF2B5EF4-FFF2-40B4-BE49-F238E27FC236}">
                <a16:creationId xmlns:a16="http://schemas.microsoft.com/office/drawing/2014/main" id="{0F0871E2-B885-C516-DD32-A48D65546729}"/>
              </a:ext>
            </a:extLst>
          </p:cNvPr>
          <p:cNvSpPr/>
          <p:nvPr/>
        </p:nvSpPr>
        <p:spPr>
          <a:xfrm>
            <a:off x="168161" y="5224903"/>
            <a:ext cx="515012" cy="588579"/>
          </a:xfrm>
          <a:prstGeom prst="ellipse">
            <a:avLst/>
          </a:prstGeom>
          <a:solidFill>
            <a:srgbClr val="0B9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C67C446-7E3B-86DA-3C87-26AAB7FFFAA2}"/>
              </a:ext>
            </a:extLst>
          </p:cNvPr>
          <p:cNvSpPr txBox="1"/>
          <p:nvPr/>
        </p:nvSpPr>
        <p:spPr>
          <a:xfrm>
            <a:off x="206905" y="5165249"/>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339446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C89452-96F9-7F1E-5C09-38630DF2081C}"/>
              </a:ext>
            </a:extLst>
          </p:cNvPr>
          <p:cNvSpPr txBox="1"/>
          <p:nvPr/>
        </p:nvSpPr>
        <p:spPr>
          <a:xfrm>
            <a:off x="1949547" y="2211637"/>
            <a:ext cx="9932274" cy="4421723"/>
          </a:xfrm>
          <a:prstGeom prst="rect">
            <a:avLst/>
          </a:prstGeom>
          <a:noFill/>
        </p:spPr>
        <p:txBody>
          <a:bodyPr wrap="square">
            <a:spAutoFit/>
          </a:bodyPr>
          <a:lstStyle/>
          <a:p>
            <a:pPr>
              <a:lnSpc>
                <a:spcPct val="107000"/>
              </a:lnSpc>
            </a:pPr>
            <a:r>
              <a:rPr lang="en-US" sz="2400" kern="100">
                <a:effectLst/>
                <a:latin typeface="Calibri Light" panose="020F0302020204030204" pitchFamily="34" charset="0"/>
                <a:ea typeface="Aptos" panose="020B0004020202020204" pitchFamily="34" charset="0"/>
                <a:cs typeface="Calibri Light" panose="020F0302020204030204" pitchFamily="34" charset="0"/>
              </a:rPr>
              <a:t>Use this easy 4-step method when you are feeling overwhelming emotions.</a:t>
            </a:r>
          </a:p>
          <a:p>
            <a:pPr>
              <a:lnSpc>
                <a:spcPct val="107000"/>
              </a:lnSpc>
            </a:pPr>
            <a:endParaRPr lang="en-US" sz="2400" kern="100">
              <a:latin typeface="Calibri Light" panose="020F0302020204030204" pitchFamily="34" charset="0"/>
              <a:ea typeface="Aptos" panose="020B0004020202020204" pitchFamily="34" charset="0"/>
              <a:cs typeface="Calibri Light" panose="020F0302020204030204" pitchFamily="34" charset="0"/>
            </a:endParaRPr>
          </a:p>
          <a:p>
            <a:pPr marL="457200" indent="-457200">
              <a:lnSpc>
                <a:spcPct val="107000"/>
              </a:lnSpc>
              <a:buAutoNum type="arabicPeriod"/>
            </a:pPr>
            <a:r>
              <a:rPr lang="en-US" sz="2400" b="1" kern="100">
                <a:effectLst/>
                <a:latin typeface="Calibri Light" panose="020F0302020204030204" pitchFamily="34" charset="0"/>
                <a:ea typeface="Aptos" panose="020B0004020202020204" pitchFamily="34" charset="0"/>
                <a:cs typeface="Calibri Light" panose="020F0302020204030204" pitchFamily="34" charset="0"/>
              </a:rPr>
              <a:t>Pause</a:t>
            </a:r>
            <a:r>
              <a:rPr lang="en-US" sz="2400" kern="100">
                <a:effectLst/>
                <a:latin typeface="Calibri Light" panose="020F0302020204030204" pitchFamily="34" charset="0"/>
                <a:ea typeface="Aptos" panose="020B0004020202020204" pitchFamily="34" charset="0"/>
                <a:cs typeface="Calibri Light" panose="020F0302020204030204" pitchFamily="34" charset="0"/>
              </a:rPr>
              <a:t> - Take a moment to calm down. You can do this by finding a quiet spot, counting to five on your fingers, or taking some deep breaths.</a:t>
            </a:r>
          </a:p>
          <a:p>
            <a:pPr marL="457200" indent="-457200">
              <a:lnSpc>
                <a:spcPct val="107000"/>
              </a:lnSpc>
              <a:buAutoNum type="arabicPeriod"/>
            </a:pPr>
            <a:r>
              <a:rPr lang="en-US" sz="2400" b="1" kern="100">
                <a:effectLst/>
                <a:latin typeface="Calibri Light" panose="020F0302020204030204" pitchFamily="34" charset="0"/>
                <a:ea typeface="Aptos" panose="020B0004020202020204" pitchFamily="34" charset="0"/>
                <a:cs typeface="Calibri Light" panose="020F0302020204030204" pitchFamily="34" charset="0"/>
              </a:rPr>
              <a:t>Reflect </a:t>
            </a:r>
            <a:r>
              <a:rPr lang="en-US" sz="2400" kern="100">
                <a:effectLst/>
                <a:latin typeface="Calibri Light" panose="020F0302020204030204" pitchFamily="34" charset="0"/>
                <a:ea typeface="Aptos" panose="020B0004020202020204" pitchFamily="34" charset="0"/>
                <a:cs typeface="Calibri Light" panose="020F0302020204030204" pitchFamily="34" charset="0"/>
              </a:rPr>
              <a:t>- Ask yourself how you’re feeling and why. It’s okay to have big feelings, and it’s important to understand them.</a:t>
            </a:r>
          </a:p>
          <a:p>
            <a:pPr marL="457200" indent="-457200">
              <a:lnSpc>
                <a:spcPct val="107000"/>
              </a:lnSpc>
              <a:buAutoNum type="arabicPeriod"/>
            </a:pPr>
            <a:r>
              <a:rPr lang="en-US" sz="2400" b="1" kern="100">
                <a:effectLst/>
                <a:latin typeface="Calibri Light" panose="020F0302020204030204" pitchFamily="34" charset="0"/>
                <a:ea typeface="Aptos" panose="020B0004020202020204" pitchFamily="34" charset="0"/>
                <a:cs typeface="Calibri Light" panose="020F0302020204030204" pitchFamily="34" charset="0"/>
              </a:rPr>
              <a:t>Think </a:t>
            </a:r>
            <a:r>
              <a:rPr lang="en-US" sz="2400" kern="100">
                <a:effectLst/>
                <a:latin typeface="Calibri Light" panose="020F0302020204030204" pitchFamily="34" charset="0"/>
                <a:ea typeface="Aptos" panose="020B0004020202020204" pitchFamily="34" charset="0"/>
                <a:cs typeface="Calibri Light" panose="020F0302020204030204" pitchFamily="34" charset="0"/>
              </a:rPr>
              <a:t>- Consider different ways to handle the situation. Think about what you could do next to make things better.</a:t>
            </a:r>
          </a:p>
          <a:p>
            <a:pPr marL="457200" indent="-457200">
              <a:lnSpc>
                <a:spcPct val="107000"/>
              </a:lnSpc>
              <a:buAutoNum type="arabicPeriod"/>
            </a:pPr>
            <a:r>
              <a:rPr lang="en-US" sz="2400" b="1" kern="100">
                <a:effectLst/>
                <a:latin typeface="Calibri Light" panose="020F0302020204030204" pitchFamily="34" charset="0"/>
                <a:ea typeface="Aptos" panose="020B0004020202020204" pitchFamily="34" charset="0"/>
                <a:cs typeface="Calibri Light" panose="020F0302020204030204" pitchFamily="34" charset="0"/>
              </a:rPr>
              <a:t>Choose </a:t>
            </a:r>
            <a:r>
              <a:rPr lang="en-US" sz="2400" kern="100">
                <a:effectLst/>
                <a:latin typeface="Calibri Light" panose="020F0302020204030204" pitchFamily="34" charset="0"/>
                <a:ea typeface="Aptos" panose="020B0004020202020204" pitchFamily="34" charset="0"/>
                <a:cs typeface="Calibri Light" panose="020F0302020204030204" pitchFamily="34" charset="0"/>
              </a:rPr>
              <a:t>- Pick the best and calmest way to respond. This will help you solve the problem and feel better.</a:t>
            </a:r>
          </a:p>
          <a:p>
            <a:pPr>
              <a:lnSpc>
                <a:spcPct val="107000"/>
              </a:lnSpc>
            </a:pPr>
            <a:r>
              <a:rPr lang="en-US" sz="2400">
                <a:effectLst/>
                <a:latin typeface="Calibri Light" panose="020F0302020204030204" pitchFamily="34" charset="0"/>
                <a:ea typeface="Aptos" panose="020B0004020202020204" pitchFamily="34" charset="0"/>
                <a:cs typeface="Calibri Light" panose="020F0302020204030204" pitchFamily="34" charset="0"/>
              </a:rPr>
              <a:t>	</a:t>
            </a:r>
            <a:endParaRPr lang="en-US" sz="2400" kern="100">
              <a:effectLst/>
              <a:latin typeface="Calibri Light" panose="020F0302020204030204" pitchFamily="34" charset="0"/>
              <a:ea typeface="Aptos" panose="020B0004020202020204" pitchFamily="34" charset="0"/>
              <a:cs typeface="Calibri Light" panose="020F0302020204030204" pitchFamily="34" charset="0"/>
            </a:endParaRPr>
          </a:p>
        </p:txBody>
      </p:sp>
      <p:pic>
        <p:nvPicPr>
          <p:cNvPr id="6" name="Picture 5" descr="A blue and white logo&#10;&#10;Description automatically generated">
            <a:extLst>
              <a:ext uri="{FF2B5EF4-FFF2-40B4-BE49-F238E27FC236}">
                <a16:creationId xmlns:a16="http://schemas.microsoft.com/office/drawing/2014/main" id="{3DD7364D-3C18-57C1-CF4D-9C4FC1086D1D}"/>
              </a:ext>
            </a:extLst>
          </p:cNvPr>
          <p:cNvPicPr>
            <a:picLocks noChangeAspect="1"/>
          </p:cNvPicPr>
          <p:nvPr/>
        </p:nvPicPr>
        <p:blipFill>
          <a:blip r:embed="rId2"/>
          <a:srcRect t="22488" b="22301"/>
          <a:stretch/>
        </p:blipFill>
        <p:spPr>
          <a:xfrm>
            <a:off x="3665833" y="1429646"/>
            <a:ext cx="5110304" cy="700616"/>
          </a:xfrm>
          <a:prstGeom prst="rect">
            <a:avLst/>
          </a:prstGeom>
        </p:spPr>
      </p:pic>
      <p:sp>
        <p:nvSpPr>
          <p:cNvPr id="9" name="5-Point Star 8">
            <a:extLst>
              <a:ext uri="{FF2B5EF4-FFF2-40B4-BE49-F238E27FC236}">
                <a16:creationId xmlns:a16="http://schemas.microsoft.com/office/drawing/2014/main" id="{78B0D804-6350-3FE1-6EFB-DF01F110F03C}"/>
              </a:ext>
            </a:extLst>
          </p:cNvPr>
          <p:cNvSpPr/>
          <p:nvPr/>
        </p:nvSpPr>
        <p:spPr>
          <a:xfrm>
            <a:off x="3252324" y="1500388"/>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7E0C3B2D-D054-2BDC-02AB-6795F9621FCD}"/>
              </a:ext>
            </a:extLst>
          </p:cNvPr>
          <p:cNvSpPr/>
          <p:nvPr/>
        </p:nvSpPr>
        <p:spPr>
          <a:xfrm>
            <a:off x="8513378" y="1511021"/>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01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9F96D-780B-A940-5E08-0DA3332C51FD}"/>
              </a:ext>
            </a:extLst>
          </p:cNvPr>
          <p:cNvSpPr/>
          <p:nvPr/>
        </p:nvSpPr>
        <p:spPr>
          <a:xfrm>
            <a:off x="0" y="0"/>
            <a:ext cx="12192000" cy="6858000"/>
          </a:xfrm>
          <a:prstGeom prst="rect">
            <a:avLst/>
          </a:prstGeom>
          <a:solidFill>
            <a:srgbClr val="E11B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34098"/>
                </a:solidFill>
              </a:ln>
            </a:endParaRPr>
          </a:p>
        </p:txBody>
      </p:sp>
      <p:sp>
        <p:nvSpPr>
          <p:cNvPr id="3" name="TextBox 2">
            <a:extLst>
              <a:ext uri="{FF2B5EF4-FFF2-40B4-BE49-F238E27FC236}">
                <a16:creationId xmlns:a16="http://schemas.microsoft.com/office/drawing/2014/main" id="{EE747B76-C6A0-5B5D-F34C-A8D46CB5FE14}"/>
              </a:ext>
            </a:extLst>
          </p:cNvPr>
          <p:cNvSpPr txBox="1"/>
          <p:nvPr/>
        </p:nvSpPr>
        <p:spPr>
          <a:xfrm>
            <a:off x="1133856" y="2048256"/>
            <a:ext cx="9680448" cy="2308324"/>
          </a:xfrm>
          <a:prstGeom prst="rect">
            <a:avLst/>
          </a:prstGeom>
          <a:noFill/>
        </p:spPr>
        <p:txBody>
          <a:bodyPr wrap="square" rtlCol="0">
            <a:spAutoFit/>
          </a:bodyPr>
          <a:lstStyle/>
          <a:p>
            <a:pPr algn="ctr"/>
            <a:r>
              <a:rPr lang="en-US" sz="4800" b="1">
                <a:solidFill>
                  <a:schemeClr val="bg1"/>
                </a:solidFill>
                <a:latin typeface="Calibri" panose="020F0502020204030204" pitchFamily="34" charset="0"/>
                <a:cs typeface="Calibri" panose="020F0502020204030204" pitchFamily="34" charset="0"/>
              </a:rPr>
              <a:t>THURSDAY</a:t>
            </a:r>
          </a:p>
          <a:p>
            <a:pPr algn="ctr"/>
            <a:endParaRPr lang="en-US" sz="4800" b="1">
              <a:solidFill>
                <a:schemeClr val="bg1"/>
              </a:solidFill>
              <a:latin typeface="Calibri" panose="020F0502020204030204" pitchFamily="34" charset="0"/>
              <a:cs typeface="Calibri" panose="020F0502020204030204" pitchFamily="34" charset="0"/>
            </a:endParaRPr>
          </a:p>
          <a:p>
            <a:pPr algn="ctr"/>
            <a:r>
              <a:rPr lang="en-US" sz="4800" b="1">
                <a:solidFill>
                  <a:schemeClr val="bg1"/>
                </a:solidFill>
                <a:latin typeface="Calibri" panose="020F0502020204030204" pitchFamily="34" charset="0"/>
                <a:cs typeface="Calibri" panose="020F0502020204030204" pitchFamily="34" charset="0"/>
              </a:rPr>
              <a:t>FAIRNESS AND CARING</a:t>
            </a:r>
          </a:p>
        </p:txBody>
      </p:sp>
    </p:spTree>
    <p:extLst>
      <p:ext uri="{BB962C8B-B14F-4D97-AF65-F5344CB8AC3E}">
        <p14:creationId xmlns:p14="http://schemas.microsoft.com/office/powerpoint/2010/main" val="335326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CA6634-1836-D108-10A1-30D6164A687A}"/>
              </a:ext>
            </a:extLst>
          </p:cNvPr>
          <p:cNvSpPr txBox="1"/>
          <p:nvPr/>
        </p:nvSpPr>
        <p:spPr>
          <a:xfrm>
            <a:off x="1914144" y="2585741"/>
            <a:ext cx="10497312" cy="3593291"/>
          </a:xfrm>
          <a:prstGeom prst="rect">
            <a:avLst/>
          </a:prstGeom>
          <a:noFill/>
        </p:spPr>
        <p:txBody>
          <a:bodyPr wrap="square">
            <a:spAutoFit/>
          </a:bodyPr>
          <a:lstStyle/>
          <a:p>
            <a:pPr algn="l">
              <a:lnSpc>
                <a:spcPts val="3920"/>
              </a:lnSpc>
            </a:pPr>
            <a:r>
              <a:rPr lang="en-US" sz="3600" u="none" strike="noStrike">
                <a:effectLst/>
                <a:latin typeface="Calibri Light" panose="020F0302020204030204" pitchFamily="34" charset="0"/>
                <a:cs typeface="Calibri Light" panose="020F0302020204030204" pitchFamily="34" charset="0"/>
              </a:rPr>
              <a:t>Play by the rules.</a:t>
            </a:r>
          </a:p>
          <a:p>
            <a:pPr algn="l">
              <a:lnSpc>
                <a:spcPts val="3920"/>
              </a:lnSpc>
            </a:pPr>
            <a:endParaRPr lang="en-US" sz="3600" u="none" strike="noStrike">
              <a:effectLst/>
              <a:latin typeface="Calibri Light" panose="020F0302020204030204" pitchFamily="34" charset="0"/>
              <a:cs typeface="Calibri Light" panose="020F0302020204030204" pitchFamily="34" charset="0"/>
            </a:endParaRPr>
          </a:p>
          <a:p>
            <a:pPr algn="l">
              <a:lnSpc>
                <a:spcPts val="3920"/>
              </a:lnSpc>
            </a:pPr>
            <a:r>
              <a:rPr lang="en-US" sz="3600" u="none" strike="noStrike">
                <a:effectLst/>
                <a:latin typeface="Calibri Light" panose="020F0302020204030204" pitchFamily="34" charset="0"/>
                <a:cs typeface="Calibri Light" panose="020F0302020204030204" pitchFamily="34" charset="0"/>
              </a:rPr>
              <a:t>Take turns and share.</a:t>
            </a:r>
          </a:p>
          <a:p>
            <a:pPr algn="l">
              <a:lnSpc>
                <a:spcPts val="3920"/>
              </a:lnSpc>
            </a:pPr>
            <a:endParaRPr lang="en-US" sz="3600" u="none" strike="noStrike">
              <a:effectLst/>
              <a:latin typeface="Calibri Light" panose="020F0302020204030204" pitchFamily="34" charset="0"/>
              <a:cs typeface="Calibri Light" panose="020F0302020204030204" pitchFamily="34" charset="0"/>
            </a:endParaRPr>
          </a:p>
          <a:p>
            <a:pPr algn="l">
              <a:lnSpc>
                <a:spcPts val="3920"/>
              </a:lnSpc>
            </a:pPr>
            <a:r>
              <a:rPr lang="en-US" sz="3600" u="none" strike="noStrike">
                <a:effectLst/>
                <a:latin typeface="Calibri Light" panose="020F0302020204030204" pitchFamily="34" charset="0"/>
                <a:cs typeface="Calibri Light" panose="020F0302020204030204" pitchFamily="34" charset="0"/>
              </a:rPr>
              <a:t>Be open-minded. Listen to others.</a:t>
            </a:r>
          </a:p>
          <a:p>
            <a:pPr algn="l">
              <a:lnSpc>
                <a:spcPts val="3920"/>
              </a:lnSpc>
            </a:pPr>
            <a:endParaRPr lang="en-US" sz="3600" u="none" strike="noStrike">
              <a:effectLst/>
              <a:latin typeface="Calibri Light" panose="020F0302020204030204" pitchFamily="34" charset="0"/>
              <a:cs typeface="Calibri Light" panose="020F0302020204030204" pitchFamily="34" charset="0"/>
            </a:endParaRPr>
          </a:p>
          <a:p>
            <a:pPr algn="l">
              <a:lnSpc>
                <a:spcPts val="3920"/>
              </a:lnSpc>
            </a:pPr>
            <a:r>
              <a:rPr lang="en-US" sz="3600" u="none" strike="noStrike">
                <a:effectLst/>
                <a:latin typeface="Calibri Light" panose="020F0302020204030204" pitchFamily="34" charset="0"/>
                <a:cs typeface="Calibri Light" panose="020F0302020204030204" pitchFamily="34" charset="0"/>
              </a:rPr>
              <a:t>Don’t take advantage of others.</a:t>
            </a:r>
          </a:p>
        </p:txBody>
      </p:sp>
    </p:spTree>
    <p:extLst>
      <p:ext uri="{BB962C8B-B14F-4D97-AF65-F5344CB8AC3E}">
        <p14:creationId xmlns:p14="http://schemas.microsoft.com/office/powerpoint/2010/main" val="15071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C51E23-2B84-722F-B5B4-328D138D3C3D}"/>
              </a:ext>
            </a:extLst>
          </p:cNvPr>
          <p:cNvSpPr txBox="1"/>
          <p:nvPr/>
        </p:nvSpPr>
        <p:spPr>
          <a:xfrm>
            <a:off x="2060448" y="1969486"/>
            <a:ext cx="10497312" cy="4478149"/>
          </a:xfrm>
          <a:prstGeom prst="rect">
            <a:avLst/>
          </a:prstGeom>
          <a:noFill/>
        </p:spPr>
        <p:txBody>
          <a:bodyPr wrap="square">
            <a:spAutoFit/>
          </a:bodyPr>
          <a:lstStyle/>
          <a:p>
            <a:pPr algn="l">
              <a:lnSpc>
                <a:spcPts val="3820"/>
              </a:lnSpc>
            </a:pPr>
            <a:r>
              <a:rPr lang="en-US" sz="3600" u="none" strike="noStrike">
                <a:effectLst/>
                <a:latin typeface="Calibri Light" panose="020F0302020204030204" pitchFamily="34" charset="0"/>
                <a:cs typeface="Calibri Light" panose="020F0302020204030204" pitchFamily="34" charset="0"/>
              </a:rPr>
              <a:t>Be kind.</a:t>
            </a:r>
          </a:p>
          <a:p>
            <a:pPr algn="l">
              <a:lnSpc>
                <a:spcPts val="3820"/>
              </a:lnSpc>
            </a:pPr>
            <a:endParaRPr lang="en-US" sz="3600" u="none" strike="noStrike">
              <a:effectLst/>
              <a:latin typeface="Calibri Light" panose="020F0302020204030204" pitchFamily="34" charset="0"/>
              <a:cs typeface="Calibri Light" panose="020F0302020204030204" pitchFamily="34" charset="0"/>
            </a:endParaRPr>
          </a:p>
          <a:p>
            <a:pPr algn="l">
              <a:lnSpc>
                <a:spcPts val="3820"/>
              </a:lnSpc>
            </a:pPr>
            <a:r>
              <a:rPr lang="en-US" sz="3600" u="none" strike="noStrike">
                <a:effectLst/>
                <a:latin typeface="Calibri Light" panose="020F0302020204030204" pitchFamily="34" charset="0"/>
                <a:cs typeface="Calibri Light" panose="020F0302020204030204" pitchFamily="34" charset="0"/>
              </a:rPr>
              <a:t>Be compassionate.</a:t>
            </a:r>
          </a:p>
          <a:p>
            <a:pPr algn="l">
              <a:lnSpc>
                <a:spcPts val="3820"/>
              </a:lnSpc>
            </a:pPr>
            <a:endParaRPr lang="en-US" sz="3600" u="none" strike="noStrike">
              <a:effectLst/>
              <a:latin typeface="Calibri Light" panose="020F0302020204030204" pitchFamily="34" charset="0"/>
              <a:cs typeface="Calibri Light" panose="020F0302020204030204" pitchFamily="34" charset="0"/>
            </a:endParaRPr>
          </a:p>
          <a:p>
            <a:pPr algn="l">
              <a:lnSpc>
                <a:spcPts val="3820"/>
              </a:lnSpc>
            </a:pPr>
            <a:r>
              <a:rPr lang="en-US" sz="3600" u="none" strike="noStrike">
                <a:effectLst/>
                <a:latin typeface="Calibri Light" panose="020F0302020204030204" pitchFamily="34" charset="0"/>
                <a:cs typeface="Calibri Light" panose="020F0302020204030204" pitchFamily="34" charset="0"/>
              </a:rPr>
              <a:t>Express gratitude.</a:t>
            </a:r>
          </a:p>
          <a:p>
            <a:pPr algn="l">
              <a:lnSpc>
                <a:spcPts val="3820"/>
              </a:lnSpc>
            </a:pPr>
            <a:endParaRPr lang="en-US" sz="3600" u="none" strike="noStrike">
              <a:effectLst/>
              <a:latin typeface="Calibri Light" panose="020F0302020204030204" pitchFamily="34" charset="0"/>
              <a:cs typeface="Calibri Light" panose="020F0302020204030204" pitchFamily="34" charset="0"/>
            </a:endParaRPr>
          </a:p>
          <a:p>
            <a:pPr algn="l">
              <a:lnSpc>
                <a:spcPts val="3820"/>
              </a:lnSpc>
            </a:pPr>
            <a:r>
              <a:rPr lang="en-US" sz="3600" u="none" strike="noStrike">
                <a:effectLst/>
                <a:latin typeface="Calibri Light" panose="020F0302020204030204" pitchFamily="34" charset="0"/>
                <a:cs typeface="Calibri Light" panose="020F0302020204030204" pitchFamily="34" charset="0"/>
              </a:rPr>
              <a:t>Forgive others.</a:t>
            </a:r>
          </a:p>
          <a:p>
            <a:pPr algn="l">
              <a:lnSpc>
                <a:spcPts val="3820"/>
              </a:lnSpc>
            </a:pPr>
            <a:endParaRPr lang="en-US" sz="3600" u="none" strike="noStrike">
              <a:effectLst/>
              <a:latin typeface="Calibri Light" panose="020F0302020204030204" pitchFamily="34" charset="0"/>
              <a:cs typeface="Calibri Light" panose="020F0302020204030204" pitchFamily="34" charset="0"/>
            </a:endParaRPr>
          </a:p>
          <a:p>
            <a:pPr algn="l">
              <a:lnSpc>
                <a:spcPts val="3820"/>
              </a:lnSpc>
            </a:pPr>
            <a:r>
              <a:rPr lang="en-US" sz="3600" u="none" strike="noStrike">
                <a:effectLst/>
                <a:latin typeface="Calibri Light" panose="020F0302020204030204" pitchFamily="34" charset="0"/>
                <a:cs typeface="Calibri Light" panose="020F0302020204030204" pitchFamily="34" charset="0"/>
              </a:rPr>
              <a:t>Be considerate of others’ feelings.</a:t>
            </a:r>
          </a:p>
        </p:txBody>
      </p:sp>
    </p:spTree>
    <p:extLst>
      <p:ext uri="{BB962C8B-B14F-4D97-AF65-F5344CB8AC3E}">
        <p14:creationId xmlns:p14="http://schemas.microsoft.com/office/powerpoint/2010/main" val="71521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9F96D-780B-A940-5E08-0DA3332C51FD}"/>
              </a:ext>
            </a:extLst>
          </p:cNvPr>
          <p:cNvSpPr/>
          <p:nvPr/>
        </p:nvSpPr>
        <p:spPr>
          <a:xfrm>
            <a:off x="0" y="0"/>
            <a:ext cx="12192000" cy="6858000"/>
          </a:xfrm>
          <a:prstGeom prst="rect">
            <a:avLst/>
          </a:prstGeom>
          <a:solidFill>
            <a:srgbClr val="234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34098"/>
                </a:solidFill>
              </a:ln>
            </a:endParaRPr>
          </a:p>
        </p:txBody>
      </p:sp>
      <p:sp>
        <p:nvSpPr>
          <p:cNvPr id="3" name="TextBox 2">
            <a:extLst>
              <a:ext uri="{FF2B5EF4-FFF2-40B4-BE49-F238E27FC236}">
                <a16:creationId xmlns:a16="http://schemas.microsoft.com/office/drawing/2014/main" id="{EE747B76-C6A0-5B5D-F34C-A8D46CB5FE14}"/>
              </a:ext>
            </a:extLst>
          </p:cNvPr>
          <p:cNvSpPr txBox="1"/>
          <p:nvPr/>
        </p:nvSpPr>
        <p:spPr>
          <a:xfrm>
            <a:off x="1133856" y="2048256"/>
            <a:ext cx="9680448" cy="2308324"/>
          </a:xfrm>
          <a:prstGeom prst="rect">
            <a:avLst/>
          </a:prstGeom>
          <a:noFill/>
        </p:spPr>
        <p:txBody>
          <a:bodyPr wrap="square" rtlCol="0">
            <a:spAutoFit/>
          </a:bodyPr>
          <a:lstStyle/>
          <a:p>
            <a:pPr algn="ctr"/>
            <a:r>
              <a:rPr lang="en-US" sz="4800" b="1">
                <a:solidFill>
                  <a:schemeClr val="bg1"/>
                </a:solidFill>
                <a:latin typeface="Calibri" panose="020F0502020204030204" pitchFamily="34" charset="0"/>
                <a:cs typeface="Calibri" panose="020F0502020204030204" pitchFamily="34" charset="0"/>
              </a:rPr>
              <a:t>MONDAY</a:t>
            </a:r>
          </a:p>
          <a:p>
            <a:pPr algn="ctr"/>
            <a:endParaRPr lang="en-US" sz="4800" b="1">
              <a:solidFill>
                <a:schemeClr val="bg1"/>
              </a:solidFill>
              <a:latin typeface="Calibri" panose="020F0502020204030204" pitchFamily="34" charset="0"/>
              <a:cs typeface="Calibri" panose="020F0502020204030204" pitchFamily="34" charset="0"/>
            </a:endParaRPr>
          </a:p>
          <a:p>
            <a:pPr algn="ctr"/>
            <a:r>
              <a:rPr lang="en-US" sz="4800" b="1">
                <a:solidFill>
                  <a:schemeClr val="bg1"/>
                </a:solidFill>
                <a:latin typeface="Calibri" panose="020F0502020204030204" pitchFamily="34" charset="0"/>
                <a:cs typeface="Calibri" panose="020F0502020204030204" pitchFamily="34" charset="0"/>
              </a:rPr>
              <a:t>TRUSTWORTHINESS</a:t>
            </a:r>
          </a:p>
        </p:txBody>
      </p:sp>
    </p:spTree>
    <p:extLst>
      <p:ext uri="{BB962C8B-B14F-4D97-AF65-F5344CB8AC3E}">
        <p14:creationId xmlns:p14="http://schemas.microsoft.com/office/powerpoint/2010/main" val="2977176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Snack Attack">
            <a:hlinkClick r:id="" action="ppaction://media"/>
            <a:extLst>
              <a:ext uri="{FF2B5EF4-FFF2-40B4-BE49-F238E27FC236}">
                <a16:creationId xmlns:a16="http://schemas.microsoft.com/office/drawing/2014/main" id="{E57758EA-8246-43C5-DF2E-C8801F96ED39}"/>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337899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E8E2D-636B-5FDE-22DD-43608400C14F}"/>
              </a:ext>
            </a:extLst>
          </p:cNvPr>
          <p:cNvSpPr txBox="1"/>
          <p:nvPr/>
        </p:nvSpPr>
        <p:spPr>
          <a:xfrm>
            <a:off x="721917" y="1867991"/>
            <a:ext cx="8319200" cy="4404026"/>
          </a:xfrm>
          <a:prstGeom prst="rect">
            <a:avLst/>
          </a:prstGeom>
          <a:noFill/>
        </p:spPr>
        <p:txBody>
          <a:bodyPr wrap="square">
            <a:spAutoFit/>
          </a:bodyPr>
          <a:lstStyle/>
          <a:p>
            <a:pPr marL="228600" marR="0">
              <a:lnSpc>
                <a:spcPts val="32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Arial" panose="020B0604020202020204" pitchFamily="34" charset="0"/>
              </a:rPr>
              <a:t>Fairness and caring include being open-minded, not judging others, and assuming the best intentions of each other. Did you notice examples of these traits in the video? Were there any characters who didn't show these qualities?</a:t>
            </a:r>
          </a:p>
          <a:p>
            <a:pPr marL="228600" marR="0">
              <a:lnSpc>
                <a:spcPts val="3200"/>
              </a:lnSpc>
              <a:spcBef>
                <a:spcPts val="0"/>
              </a:spcBef>
              <a:spcAft>
                <a:spcPts val="800"/>
              </a:spcAft>
            </a:pPr>
            <a:endParaRPr lang="en-US" sz="3000" kern="100" dirty="0">
              <a:effectLst/>
              <a:latin typeface="Aptos" panose="020B0004020202020204" pitchFamily="34" charset="0"/>
              <a:ea typeface="Aptos" panose="020B0004020202020204" pitchFamily="34" charset="0"/>
              <a:cs typeface="Arial" panose="020B0604020202020204" pitchFamily="34" charset="0"/>
            </a:endParaRPr>
          </a:p>
          <a:p>
            <a:pPr marL="228600" marR="0">
              <a:lnSpc>
                <a:spcPts val="32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Arial" panose="020B0604020202020204" pitchFamily="34" charset="0"/>
              </a:rPr>
              <a:t>Have you ever been sure about something regarding someone, only to discover later that you were wrong? How did that experience affect how you treated them?</a:t>
            </a:r>
            <a:endParaRPr lang="en-US" sz="3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0D762CD9-A111-82EC-5D88-0A12D1CE6020}"/>
              </a:ext>
            </a:extLst>
          </p:cNvPr>
          <p:cNvSpPr/>
          <p:nvPr/>
        </p:nvSpPr>
        <p:spPr>
          <a:xfrm>
            <a:off x="168161" y="1927414"/>
            <a:ext cx="515012" cy="588579"/>
          </a:xfrm>
          <a:prstGeom prst="ellipse">
            <a:avLst/>
          </a:prstGeom>
          <a:solidFill>
            <a:srgbClr val="F479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E525D2-5F24-19E0-415E-E0EA5F8ACD36}"/>
              </a:ext>
            </a:extLst>
          </p:cNvPr>
          <p:cNvSpPr txBox="1"/>
          <p:nvPr/>
        </p:nvSpPr>
        <p:spPr>
          <a:xfrm>
            <a:off x="206905" y="1867760"/>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1</a:t>
            </a:r>
          </a:p>
        </p:txBody>
      </p:sp>
      <p:sp>
        <p:nvSpPr>
          <p:cNvPr id="26" name="Oval 25">
            <a:extLst>
              <a:ext uri="{FF2B5EF4-FFF2-40B4-BE49-F238E27FC236}">
                <a16:creationId xmlns:a16="http://schemas.microsoft.com/office/drawing/2014/main" id="{F56A9610-C5B5-C3CA-6A92-8D5AE6048BA3}"/>
              </a:ext>
            </a:extLst>
          </p:cNvPr>
          <p:cNvSpPr/>
          <p:nvPr/>
        </p:nvSpPr>
        <p:spPr>
          <a:xfrm>
            <a:off x="206905" y="4623208"/>
            <a:ext cx="515012" cy="588579"/>
          </a:xfrm>
          <a:prstGeom prst="ellipse">
            <a:avLst/>
          </a:prstGeom>
          <a:solidFill>
            <a:srgbClr val="F479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5688ED-758E-F966-C955-C9BDBBD761CC}"/>
              </a:ext>
            </a:extLst>
          </p:cNvPr>
          <p:cNvSpPr txBox="1"/>
          <p:nvPr/>
        </p:nvSpPr>
        <p:spPr>
          <a:xfrm>
            <a:off x="245649" y="4563554"/>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84433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E8E2D-636B-5FDE-22DD-43608400C14F}"/>
              </a:ext>
            </a:extLst>
          </p:cNvPr>
          <p:cNvSpPr txBox="1"/>
          <p:nvPr/>
        </p:nvSpPr>
        <p:spPr>
          <a:xfrm>
            <a:off x="683173" y="2858923"/>
            <a:ext cx="8319200" cy="1736629"/>
          </a:xfrm>
          <a:prstGeom prst="rect">
            <a:avLst/>
          </a:prstGeom>
          <a:noFill/>
        </p:spPr>
        <p:txBody>
          <a:bodyPr wrap="square">
            <a:spAutoFit/>
          </a:bodyPr>
          <a:lstStyle/>
          <a:p>
            <a:pPr marL="228600" marR="0">
              <a:lnSpc>
                <a:spcPts val="32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Arial" panose="020B0604020202020204" pitchFamily="34" charset="0"/>
              </a:rPr>
              <a:t>How can believing in the best in people affect how you interact with them and build friendships? Can you remember a time when giving someone the benefit of the doubt turned out well?</a:t>
            </a:r>
            <a:endParaRPr lang="en-US" sz="3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0D762CD9-A111-82EC-5D88-0A12D1CE6020}"/>
              </a:ext>
            </a:extLst>
          </p:cNvPr>
          <p:cNvSpPr/>
          <p:nvPr/>
        </p:nvSpPr>
        <p:spPr>
          <a:xfrm>
            <a:off x="253070" y="3055738"/>
            <a:ext cx="515012" cy="588579"/>
          </a:xfrm>
          <a:prstGeom prst="ellipse">
            <a:avLst/>
          </a:prstGeom>
          <a:solidFill>
            <a:srgbClr val="F479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E525D2-5F24-19E0-415E-E0EA5F8ACD36}"/>
              </a:ext>
            </a:extLst>
          </p:cNvPr>
          <p:cNvSpPr txBox="1"/>
          <p:nvPr/>
        </p:nvSpPr>
        <p:spPr>
          <a:xfrm>
            <a:off x="291814" y="2996084"/>
            <a:ext cx="596471" cy="707886"/>
          </a:xfrm>
          <a:prstGeom prst="rect">
            <a:avLst/>
          </a:prstGeom>
          <a:noFill/>
        </p:spPr>
        <p:txBody>
          <a:bodyPr wrap="square" rtlCol="0">
            <a:spAutoFit/>
          </a:bodyPr>
          <a:lstStyle/>
          <a:p>
            <a:r>
              <a:rPr lang="en-US" sz="4000" b="1" dirty="0">
                <a:solidFill>
                  <a:schemeClr val="bg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198847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C89452-96F9-7F1E-5C09-38630DF2081C}"/>
              </a:ext>
            </a:extLst>
          </p:cNvPr>
          <p:cNvSpPr txBox="1"/>
          <p:nvPr/>
        </p:nvSpPr>
        <p:spPr>
          <a:xfrm>
            <a:off x="3147936" y="2680368"/>
            <a:ext cx="8726433" cy="3243324"/>
          </a:xfrm>
          <a:prstGeom prst="rect">
            <a:avLst/>
          </a:prstGeom>
          <a:noFill/>
        </p:spPr>
        <p:txBody>
          <a:bodyPr wrap="square">
            <a:spAutoFit/>
          </a:bodyPr>
          <a:lstStyle/>
          <a:p>
            <a:pPr marL="228600" marR="0">
              <a:lnSpc>
                <a:spcPct val="1070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Arial" panose="020B0604020202020204" pitchFamily="34" charset="0"/>
              </a:rPr>
              <a:t>Practice assuming the best intentions of others. When someone or something frustrates you this week, try this simple strategy. </a:t>
            </a:r>
          </a:p>
          <a:p>
            <a:pPr marL="228600" marR="0">
              <a:lnSpc>
                <a:spcPct val="1070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Arial" panose="020B0604020202020204" pitchFamily="34" charset="0"/>
              </a:rPr>
              <a:t>First, assume that the person meant well. </a:t>
            </a:r>
          </a:p>
          <a:p>
            <a:pPr marL="228600" marR="0">
              <a:lnSpc>
                <a:spcPct val="1070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Arial" panose="020B0604020202020204" pitchFamily="34" charset="0"/>
              </a:rPr>
              <a:t>Next, ask questions to determine the person's motive before reacting to the situation.</a:t>
            </a:r>
            <a:endParaRPr lang="en-US" sz="30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6" name="Picture 5" descr="A blue and white logo&#10;&#10;Description automatically generated">
            <a:extLst>
              <a:ext uri="{FF2B5EF4-FFF2-40B4-BE49-F238E27FC236}">
                <a16:creationId xmlns:a16="http://schemas.microsoft.com/office/drawing/2014/main" id="{3DD7364D-3C18-57C1-CF4D-9C4FC1086D1D}"/>
              </a:ext>
            </a:extLst>
          </p:cNvPr>
          <p:cNvPicPr>
            <a:picLocks noChangeAspect="1"/>
          </p:cNvPicPr>
          <p:nvPr/>
        </p:nvPicPr>
        <p:blipFill>
          <a:blip r:embed="rId2"/>
          <a:srcRect t="22488" b="22301"/>
          <a:stretch/>
        </p:blipFill>
        <p:spPr>
          <a:xfrm>
            <a:off x="3665833" y="1429646"/>
            <a:ext cx="5110304" cy="700616"/>
          </a:xfrm>
          <a:prstGeom prst="rect">
            <a:avLst/>
          </a:prstGeom>
        </p:spPr>
      </p:pic>
      <p:sp>
        <p:nvSpPr>
          <p:cNvPr id="9" name="5-Point Star 8">
            <a:extLst>
              <a:ext uri="{FF2B5EF4-FFF2-40B4-BE49-F238E27FC236}">
                <a16:creationId xmlns:a16="http://schemas.microsoft.com/office/drawing/2014/main" id="{78B0D804-6350-3FE1-6EFB-DF01F110F03C}"/>
              </a:ext>
            </a:extLst>
          </p:cNvPr>
          <p:cNvSpPr/>
          <p:nvPr/>
        </p:nvSpPr>
        <p:spPr>
          <a:xfrm>
            <a:off x="3252324" y="1500388"/>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7E0C3B2D-D054-2BDC-02AB-6795F9621FCD}"/>
              </a:ext>
            </a:extLst>
          </p:cNvPr>
          <p:cNvSpPr/>
          <p:nvPr/>
        </p:nvSpPr>
        <p:spPr>
          <a:xfrm>
            <a:off x="8513378" y="1511021"/>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41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9F96D-780B-A940-5E08-0DA3332C51FD}"/>
              </a:ext>
            </a:extLst>
          </p:cNvPr>
          <p:cNvSpPr/>
          <p:nvPr/>
        </p:nvSpPr>
        <p:spPr>
          <a:xfrm>
            <a:off x="0" y="0"/>
            <a:ext cx="12192000" cy="6858000"/>
          </a:xfrm>
          <a:prstGeom prst="rect">
            <a:avLst/>
          </a:prstGeom>
          <a:solidFill>
            <a:srgbClr val="9450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34098"/>
                </a:solidFill>
              </a:ln>
            </a:endParaRPr>
          </a:p>
        </p:txBody>
      </p:sp>
      <p:sp>
        <p:nvSpPr>
          <p:cNvPr id="3" name="TextBox 2">
            <a:extLst>
              <a:ext uri="{FF2B5EF4-FFF2-40B4-BE49-F238E27FC236}">
                <a16:creationId xmlns:a16="http://schemas.microsoft.com/office/drawing/2014/main" id="{EE747B76-C6A0-5B5D-F34C-A8D46CB5FE14}"/>
              </a:ext>
            </a:extLst>
          </p:cNvPr>
          <p:cNvSpPr txBox="1"/>
          <p:nvPr/>
        </p:nvSpPr>
        <p:spPr>
          <a:xfrm>
            <a:off x="1133856" y="2048256"/>
            <a:ext cx="9680448" cy="2308324"/>
          </a:xfrm>
          <a:prstGeom prst="rect">
            <a:avLst/>
          </a:prstGeom>
          <a:noFill/>
        </p:spPr>
        <p:txBody>
          <a:bodyPr wrap="square" rtlCol="0">
            <a:spAutoFit/>
          </a:bodyPr>
          <a:lstStyle/>
          <a:p>
            <a:pPr algn="ctr"/>
            <a:r>
              <a:rPr lang="en-US" sz="4800" b="1">
                <a:solidFill>
                  <a:schemeClr val="bg1"/>
                </a:solidFill>
                <a:latin typeface="Calibri" panose="020F0502020204030204" pitchFamily="34" charset="0"/>
                <a:cs typeface="Calibri" panose="020F0502020204030204" pitchFamily="34" charset="0"/>
              </a:rPr>
              <a:t>FRIDAY</a:t>
            </a:r>
          </a:p>
          <a:p>
            <a:pPr algn="ctr"/>
            <a:endParaRPr lang="en-US" sz="4800" b="1">
              <a:solidFill>
                <a:schemeClr val="bg1"/>
              </a:solidFill>
              <a:latin typeface="Calibri" panose="020F0502020204030204" pitchFamily="34" charset="0"/>
              <a:cs typeface="Calibri" panose="020F0502020204030204" pitchFamily="34" charset="0"/>
            </a:endParaRPr>
          </a:p>
          <a:p>
            <a:pPr algn="ctr"/>
            <a:r>
              <a:rPr lang="en-US" sz="4800" b="1">
                <a:solidFill>
                  <a:schemeClr val="bg1"/>
                </a:solidFill>
                <a:latin typeface="Calibri" panose="020F0502020204030204" pitchFamily="34" charset="0"/>
                <a:cs typeface="Calibri" panose="020F0502020204030204" pitchFamily="34" charset="0"/>
              </a:rPr>
              <a:t>GOOD CITIZENSHIP</a:t>
            </a:r>
          </a:p>
        </p:txBody>
      </p:sp>
    </p:spTree>
    <p:extLst>
      <p:ext uri="{BB962C8B-B14F-4D97-AF65-F5344CB8AC3E}">
        <p14:creationId xmlns:p14="http://schemas.microsoft.com/office/powerpoint/2010/main" val="1654585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5416BA-5974-BEBC-D548-29A2A460E1A4}"/>
              </a:ext>
            </a:extLst>
          </p:cNvPr>
          <p:cNvSpPr txBox="1"/>
          <p:nvPr/>
        </p:nvSpPr>
        <p:spPr>
          <a:xfrm>
            <a:off x="1950720" y="1738650"/>
            <a:ext cx="9899904" cy="5119350"/>
          </a:xfrm>
          <a:prstGeom prst="rect">
            <a:avLst/>
          </a:prstGeom>
          <a:noFill/>
        </p:spPr>
        <p:txBody>
          <a:bodyPr wrap="square">
            <a:spAutoFit/>
          </a:bodyPr>
          <a:lstStyle/>
          <a:p>
            <a:pPr algn="l">
              <a:lnSpc>
                <a:spcPts val="3020"/>
              </a:lnSpc>
            </a:pPr>
            <a:r>
              <a:rPr lang="en-US" sz="3600" u="none" strike="noStrike">
                <a:effectLst/>
                <a:latin typeface="Calibri Light" panose="020F0302020204030204" pitchFamily="34" charset="0"/>
                <a:cs typeface="Calibri Light" panose="020F0302020204030204" pitchFamily="34" charset="0"/>
              </a:rPr>
              <a:t>Do your share to make your home, school, and community better.</a:t>
            </a:r>
          </a:p>
          <a:p>
            <a:pPr algn="l">
              <a:lnSpc>
                <a:spcPts val="3020"/>
              </a:lnSpc>
            </a:pPr>
            <a:endParaRPr lang="en-US" sz="3600" u="none" strike="noStrike">
              <a:effectLst/>
              <a:latin typeface="Calibri Light" panose="020F0302020204030204" pitchFamily="34" charset="0"/>
              <a:cs typeface="Calibri Light" panose="020F0302020204030204" pitchFamily="34" charset="0"/>
            </a:endParaRPr>
          </a:p>
          <a:p>
            <a:pPr algn="l">
              <a:lnSpc>
                <a:spcPts val="3020"/>
              </a:lnSpc>
            </a:pPr>
            <a:r>
              <a:rPr lang="en-US" sz="3600" u="none" strike="noStrike">
                <a:effectLst/>
                <a:latin typeface="Calibri Light" panose="020F0302020204030204" pitchFamily="34" charset="0"/>
                <a:cs typeface="Calibri Light" panose="020F0302020204030204" pitchFamily="34" charset="0"/>
              </a:rPr>
              <a:t>Cooperate.</a:t>
            </a:r>
          </a:p>
          <a:p>
            <a:pPr algn="l">
              <a:lnSpc>
                <a:spcPts val="3020"/>
              </a:lnSpc>
            </a:pPr>
            <a:endParaRPr lang="en-US" sz="3600" u="none" strike="noStrike">
              <a:effectLst/>
              <a:latin typeface="Calibri Light" panose="020F0302020204030204" pitchFamily="34" charset="0"/>
              <a:cs typeface="Calibri Light" panose="020F0302020204030204" pitchFamily="34" charset="0"/>
            </a:endParaRPr>
          </a:p>
          <a:p>
            <a:pPr algn="l">
              <a:lnSpc>
                <a:spcPts val="3020"/>
              </a:lnSpc>
            </a:pPr>
            <a:r>
              <a:rPr lang="en-US" sz="3600" u="none" strike="noStrike">
                <a:effectLst/>
                <a:latin typeface="Calibri Light" panose="020F0302020204030204" pitchFamily="34" charset="0"/>
                <a:cs typeface="Calibri Light" panose="020F0302020204030204" pitchFamily="34" charset="0"/>
              </a:rPr>
              <a:t>Stay informed. Vote.</a:t>
            </a:r>
          </a:p>
          <a:p>
            <a:pPr algn="l">
              <a:lnSpc>
                <a:spcPts val="3020"/>
              </a:lnSpc>
            </a:pPr>
            <a:endParaRPr lang="en-US" sz="3600" u="none" strike="noStrike">
              <a:effectLst/>
              <a:latin typeface="Calibri Light" panose="020F0302020204030204" pitchFamily="34" charset="0"/>
              <a:cs typeface="Calibri Light" panose="020F0302020204030204" pitchFamily="34" charset="0"/>
            </a:endParaRPr>
          </a:p>
          <a:p>
            <a:pPr algn="l">
              <a:lnSpc>
                <a:spcPts val="3020"/>
              </a:lnSpc>
            </a:pPr>
            <a:r>
              <a:rPr lang="en-US" sz="3600" u="none" strike="noStrike">
                <a:effectLst/>
                <a:latin typeface="Calibri Light" panose="020F0302020204030204" pitchFamily="34" charset="0"/>
                <a:cs typeface="Calibri Light" panose="020F0302020204030204" pitchFamily="34" charset="0"/>
              </a:rPr>
              <a:t>Be a good neighbor.</a:t>
            </a:r>
          </a:p>
          <a:p>
            <a:pPr algn="l">
              <a:lnSpc>
                <a:spcPts val="3020"/>
              </a:lnSpc>
            </a:pPr>
            <a:endParaRPr lang="en-US" sz="3600" u="none" strike="noStrike">
              <a:effectLst/>
              <a:latin typeface="Calibri Light" panose="020F0302020204030204" pitchFamily="34" charset="0"/>
              <a:cs typeface="Calibri Light" panose="020F0302020204030204" pitchFamily="34" charset="0"/>
            </a:endParaRPr>
          </a:p>
          <a:p>
            <a:pPr algn="l">
              <a:lnSpc>
                <a:spcPts val="3020"/>
              </a:lnSpc>
            </a:pPr>
            <a:r>
              <a:rPr lang="en-US" sz="3600" u="none" strike="noStrike">
                <a:effectLst/>
                <a:latin typeface="Calibri Light" panose="020F0302020204030204" pitchFamily="34" charset="0"/>
                <a:cs typeface="Calibri Light" panose="020F0302020204030204" pitchFamily="34" charset="0"/>
              </a:rPr>
              <a:t>Make choices that protect the safety and rights of others.</a:t>
            </a:r>
          </a:p>
          <a:p>
            <a:pPr algn="l">
              <a:lnSpc>
                <a:spcPts val="3020"/>
              </a:lnSpc>
            </a:pPr>
            <a:endParaRPr lang="en-US" sz="3600" u="none" strike="noStrike">
              <a:effectLst/>
              <a:latin typeface="Calibri Light" panose="020F0302020204030204" pitchFamily="34" charset="0"/>
              <a:cs typeface="Calibri Light" panose="020F0302020204030204" pitchFamily="34" charset="0"/>
            </a:endParaRPr>
          </a:p>
          <a:p>
            <a:pPr algn="l">
              <a:lnSpc>
                <a:spcPts val="3020"/>
              </a:lnSpc>
            </a:pPr>
            <a:r>
              <a:rPr lang="en-US" sz="3600" u="none" strike="noStrike">
                <a:effectLst/>
                <a:latin typeface="Calibri Light" panose="020F0302020204030204" pitchFamily="34" charset="0"/>
                <a:cs typeface="Calibri Light" panose="020F0302020204030204" pitchFamily="34" charset="0"/>
              </a:rPr>
              <a:t>Protect the environment.</a:t>
            </a:r>
          </a:p>
        </p:txBody>
      </p:sp>
    </p:spTree>
    <p:extLst>
      <p:ext uri="{BB962C8B-B14F-4D97-AF65-F5344CB8AC3E}">
        <p14:creationId xmlns:p14="http://schemas.microsoft.com/office/powerpoint/2010/main" val="1925649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D6D1FD-E2EA-0DD1-F5D1-C51AC3251D6A}"/>
              </a:ext>
            </a:extLst>
          </p:cNvPr>
          <p:cNvSpPr txBox="1"/>
          <p:nvPr/>
        </p:nvSpPr>
        <p:spPr>
          <a:xfrm>
            <a:off x="1723732" y="2247997"/>
            <a:ext cx="10139084" cy="4339650"/>
          </a:xfrm>
          <a:prstGeom prst="rect">
            <a:avLst/>
          </a:prstGeom>
          <a:noFill/>
        </p:spPr>
        <p:txBody>
          <a:bodyPr wrap="square">
            <a:spAutoFit/>
          </a:bodyPr>
          <a:lstStyle/>
          <a:p>
            <a:r>
              <a:rPr lang="en-US" sz="6000" dirty="0">
                <a:effectLst/>
                <a:latin typeface="Calibri Light" panose="020F0302020204030204" pitchFamily="34" charset="0"/>
                <a:ea typeface="Aptos" panose="020B0004020202020204" pitchFamily="34" charset="0"/>
                <a:cs typeface="Calibri Light" panose="020F0302020204030204" pitchFamily="34" charset="0"/>
              </a:rPr>
              <a:t>"The world needs your unique   </a:t>
            </a:r>
          </a:p>
          <a:p>
            <a:r>
              <a:rPr lang="en-US" sz="6000" dirty="0">
                <a:latin typeface="Calibri Light" panose="020F0302020204030204" pitchFamily="34" charset="0"/>
                <a:ea typeface="Aptos" panose="020B0004020202020204" pitchFamily="34" charset="0"/>
                <a:cs typeface="Calibri Light" panose="020F0302020204030204" pitchFamily="34" charset="0"/>
              </a:rPr>
              <a:t>  </a:t>
            </a:r>
            <a:r>
              <a:rPr lang="en-US" sz="6000" dirty="0">
                <a:effectLst/>
                <a:latin typeface="Calibri Light" panose="020F0302020204030204" pitchFamily="34" charset="0"/>
                <a:ea typeface="Aptos" panose="020B0004020202020204" pitchFamily="34" charset="0"/>
                <a:cs typeface="Calibri Light" panose="020F0302020204030204" pitchFamily="34" charset="0"/>
              </a:rPr>
              <a:t>contribution. Don’t wait for </a:t>
            </a:r>
          </a:p>
          <a:p>
            <a:r>
              <a:rPr lang="en-US" sz="6000">
                <a:latin typeface="Calibri Light" panose="020F0302020204030204" pitchFamily="34" charset="0"/>
                <a:ea typeface="Aptos" panose="020B0004020202020204" pitchFamily="34" charset="0"/>
                <a:cs typeface="Calibri Light" panose="020F0302020204030204" pitchFamily="34" charset="0"/>
              </a:rPr>
              <a:t>  </a:t>
            </a:r>
            <a:r>
              <a:rPr lang="en-US" sz="6000">
                <a:effectLst/>
                <a:latin typeface="Calibri Light" panose="020F0302020204030204" pitchFamily="34" charset="0"/>
                <a:ea typeface="Aptos" panose="020B0004020202020204" pitchFamily="34" charset="0"/>
                <a:cs typeface="Calibri Light" panose="020F0302020204030204" pitchFamily="34" charset="0"/>
              </a:rPr>
              <a:t>others to act." </a:t>
            </a:r>
          </a:p>
          <a:p>
            <a:r>
              <a:rPr lang="en-US" sz="4800" dirty="0">
                <a:latin typeface="Calibri Light" panose="020F0302020204030204" pitchFamily="34" charset="0"/>
                <a:ea typeface="Aptos" panose="020B0004020202020204" pitchFamily="34" charset="0"/>
                <a:cs typeface="Calibri Light" panose="020F0302020204030204" pitchFamily="34" charset="0"/>
              </a:rPr>
              <a:t>			</a:t>
            </a:r>
          </a:p>
          <a:p>
            <a:r>
              <a:rPr lang="en-US" sz="4800" dirty="0">
                <a:effectLst/>
                <a:latin typeface="Calibri Light" panose="020F0302020204030204" pitchFamily="34" charset="0"/>
                <a:ea typeface="Aptos" panose="020B0004020202020204" pitchFamily="34" charset="0"/>
                <a:cs typeface="Calibri Light" panose="020F0302020204030204" pitchFamily="34" charset="0"/>
              </a:rPr>
              <a:t>					– Unknown</a:t>
            </a:r>
            <a:endParaRPr lang="en-US" sz="4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2835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E8E2D-636B-5FDE-22DD-43608400C14F}"/>
              </a:ext>
            </a:extLst>
          </p:cNvPr>
          <p:cNvSpPr txBox="1"/>
          <p:nvPr/>
        </p:nvSpPr>
        <p:spPr>
          <a:xfrm>
            <a:off x="713820" y="1979160"/>
            <a:ext cx="9686773" cy="4606389"/>
          </a:xfrm>
          <a:prstGeom prst="rect">
            <a:avLst/>
          </a:prstGeom>
          <a:noFill/>
        </p:spPr>
        <p:txBody>
          <a:bodyPr wrap="square">
            <a:spAutoFit/>
          </a:bodyPr>
          <a:lstStyle/>
          <a:p>
            <a:pPr marL="228600" marR="0">
              <a:lnSpc>
                <a:spcPts val="32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Calibri Light" panose="020F0302020204030204" pitchFamily="34" charset="0"/>
              </a:rPr>
              <a:t>What does being engaged in your community mean to you? How do you currently contribute to make your home, school, or community a better place?</a:t>
            </a:r>
          </a:p>
          <a:p>
            <a:pPr marL="228600" marR="0">
              <a:lnSpc>
                <a:spcPts val="3200"/>
              </a:lnSpc>
              <a:spcBef>
                <a:spcPts val="0"/>
              </a:spcBef>
              <a:spcAft>
                <a:spcPts val="800"/>
              </a:spcAft>
            </a:pPr>
            <a:endParaRPr lang="en-US" sz="3000" kern="100" dirty="0">
              <a:effectLst/>
              <a:latin typeface="Calibri Light" panose="020F0302020204030204" pitchFamily="34" charset="0"/>
              <a:ea typeface="Aptos" panose="020B0004020202020204" pitchFamily="34" charset="0"/>
              <a:cs typeface="Calibri Light" panose="020F0302020204030204" pitchFamily="34" charset="0"/>
            </a:endParaRPr>
          </a:p>
          <a:p>
            <a:pPr marL="228600" marR="0">
              <a:lnSpc>
                <a:spcPts val="32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Calibri Light" panose="020F0302020204030204" pitchFamily="34" charset="0"/>
              </a:rPr>
              <a:t>What special skills or talents do you have that could help others?</a:t>
            </a:r>
          </a:p>
          <a:p>
            <a:pPr marL="228600" marR="0">
              <a:lnSpc>
                <a:spcPts val="3200"/>
              </a:lnSpc>
              <a:spcBef>
                <a:spcPts val="0"/>
              </a:spcBef>
              <a:spcAft>
                <a:spcPts val="800"/>
              </a:spcAft>
            </a:pPr>
            <a:endParaRPr lang="en-US" sz="3000" kern="100" dirty="0">
              <a:effectLst/>
              <a:latin typeface="Calibri Light" panose="020F0302020204030204" pitchFamily="34" charset="0"/>
              <a:ea typeface="Aptos" panose="020B0004020202020204" pitchFamily="34" charset="0"/>
              <a:cs typeface="Calibri Light" panose="020F0302020204030204" pitchFamily="34" charset="0"/>
            </a:endParaRPr>
          </a:p>
          <a:p>
            <a:pPr marL="228600" marR="0">
              <a:lnSpc>
                <a:spcPts val="3200"/>
              </a:lnSpc>
              <a:spcBef>
                <a:spcPts val="0"/>
              </a:spcBef>
              <a:spcAft>
                <a:spcPts val="800"/>
              </a:spcAft>
            </a:pPr>
            <a:r>
              <a:rPr lang="en-US" sz="3000" kern="100" dirty="0">
                <a:effectLst/>
                <a:latin typeface="Calibri Light" panose="020F0302020204030204" pitchFamily="34" charset="0"/>
                <a:ea typeface="Aptos" panose="020B0004020202020204" pitchFamily="34" charset="0"/>
                <a:cs typeface="Calibri Light" panose="020F0302020204030204" pitchFamily="34" charset="0"/>
              </a:rPr>
              <a:t>What are some reasons people might wait for others to make a difference instead of taking action themselves? How can you use this to help you take initiative?</a:t>
            </a:r>
          </a:p>
        </p:txBody>
      </p:sp>
      <p:sp>
        <p:nvSpPr>
          <p:cNvPr id="22" name="Oval 21">
            <a:extLst>
              <a:ext uri="{FF2B5EF4-FFF2-40B4-BE49-F238E27FC236}">
                <a16:creationId xmlns:a16="http://schemas.microsoft.com/office/drawing/2014/main" id="{0D762CD9-A111-82EC-5D88-0A12D1CE6020}"/>
              </a:ext>
            </a:extLst>
          </p:cNvPr>
          <p:cNvSpPr/>
          <p:nvPr/>
        </p:nvSpPr>
        <p:spPr>
          <a:xfrm>
            <a:off x="160064" y="2121844"/>
            <a:ext cx="515012" cy="588579"/>
          </a:xfrm>
          <a:prstGeom prst="ellipse">
            <a:avLst/>
          </a:prstGeom>
          <a:solidFill>
            <a:srgbClr val="9450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E525D2-5F24-19E0-415E-E0EA5F8ACD36}"/>
              </a:ext>
            </a:extLst>
          </p:cNvPr>
          <p:cNvSpPr txBox="1"/>
          <p:nvPr/>
        </p:nvSpPr>
        <p:spPr>
          <a:xfrm>
            <a:off x="198808" y="2062190"/>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1</a:t>
            </a:r>
          </a:p>
        </p:txBody>
      </p:sp>
      <p:sp>
        <p:nvSpPr>
          <p:cNvPr id="26" name="Oval 25">
            <a:extLst>
              <a:ext uri="{FF2B5EF4-FFF2-40B4-BE49-F238E27FC236}">
                <a16:creationId xmlns:a16="http://schemas.microsoft.com/office/drawing/2014/main" id="{F56A9610-C5B5-C3CA-6A92-8D5AE6048BA3}"/>
              </a:ext>
            </a:extLst>
          </p:cNvPr>
          <p:cNvSpPr/>
          <p:nvPr/>
        </p:nvSpPr>
        <p:spPr>
          <a:xfrm>
            <a:off x="160064" y="3853288"/>
            <a:ext cx="515012" cy="588579"/>
          </a:xfrm>
          <a:prstGeom prst="ellipse">
            <a:avLst/>
          </a:prstGeom>
          <a:solidFill>
            <a:srgbClr val="9450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5688ED-758E-F966-C955-C9BDBBD761CC}"/>
              </a:ext>
            </a:extLst>
          </p:cNvPr>
          <p:cNvSpPr txBox="1"/>
          <p:nvPr/>
        </p:nvSpPr>
        <p:spPr>
          <a:xfrm>
            <a:off x="198808" y="3793634"/>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2</a:t>
            </a:r>
          </a:p>
        </p:txBody>
      </p:sp>
      <p:sp>
        <p:nvSpPr>
          <p:cNvPr id="28" name="Oval 27">
            <a:extLst>
              <a:ext uri="{FF2B5EF4-FFF2-40B4-BE49-F238E27FC236}">
                <a16:creationId xmlns:a16="http://schemas.microsoft.com/office/drawing/2014/main" id="{0F0871E2-B885-C516-DD32-A48D65546729}"/>
              </a:ext>
            </a:extLst>
          </p:cNvPr>
          <p:cNvSpPr/>
          <p:nvPr/>
        </p:nvSpPr>
        <p:spPr>
          <a:xfrm>
            <a:off x="198808" y="5325361"/>
            <a:ext cx="515012" cy="588579"/>
          </a:xfrm>
          <a:prstGeom prst="ellipse">
            <a:avLst/>
          </a:prstGeom>
          <a:solidFill>
            <a:srgbClr val="9450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C67C446-7E3B-86DA-3C87-26AAB7FFFAA2}"/>
              </a:ext>
            </a:extLst>
          </p:cNvPr>
          <p:cNvSpPr txBox="1"/>
          <p:nvPr/>
        </p:nvSpPr>
        <p:spPr>
          <a:xfrm>
            <a:off x="237552" y="5265707"/>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411893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C89452-96F9-7F1E-5C09-38630DF2081C}"/>
              </a:ext>
            </a:extLst>
          </p:cNvPr>
          <p:cNvSpPr txBox="1"/>
          <p:nvPr/>
        </p:nvSpPr>
        <p:spPr>
          <a:xfrm>
            <a:off x="1847654" y="2329843"/>
            <a:ext cx="10344345" cy="3966855"/>
          </a:xfrm>
          <a:prstGeom prst="rect">
            <a:avLst/>
          </a:prstGeom>
          <a:noFill/>
        </p:spPr>
        <p:txBody>
          <a:bodyPr wrap="square">
            <a:spAutoFit/>
          </a:bodyPr>
          <a:lstStyle/>
          <a:p>
            <a:pPr>
              <a:lnSpc>
                <a:spcPct val="107000"/>
              </a:lnSpc>
              <a:spcAft>
                <a:spcPts val="800"/>
              </a:spcAft>
            </a:pPr>
            <a:r>
              <a:rPr lang="en-US" sz="3200" kern="0" dirty="0">
                <a:effectLst/>
                <a:latin typeface="Calibri Light" panose="020F0302020204030204" pitchFamily="34" charset="0"/>
                <a:ea typeface="Times New Roman" panose="02020603050405020304" pitchFamily="18" charset="0"/>
                <a:cs typeface="Calibri Light" panose="020F0302020204030204" pitchFamily="34" charset="0"/>
              </a:rPr>
              <a:t>Small, simple actions can make a big difference in your community. What is one small thing you can do with your special talents to help make your home, school, or community better? </a:t>
            </a:r>
          </a:p>
          <a:p>
            <a:pPr>
              <a:lnSpc>
                <a:spcPct val="107000"/>
              </a:lnSpc>
              <a:spcAft>
                <a:spcPts val="800"/>
              </a:spcAft>
            </a:pPr>
            <a:endParaRPr lang="en-US" sz="3200" kern="0" dirty="0">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spcAft>
                <a:spcPts val="800"/>
              </a:spcAft>
            </a:pPr>
            <a:r>
              <a:rPr lang="en-US" sz="3200" kern="100" dirty="0">
                <a:effectLst/>
                <a:latin typeface="Calibri Light" panose="020F0302020204030204" pitchFamily="34" charset="0"/>
                <a:ea typeface="Aptos" panose="020B0004020202020204" pitchFamily="34" charset="0"/>
                <a:cs typeface="Arial" panose="020B0604020202020204" pitchFamily="34" charset="0"/>
              </a:rPr>
              <a:t>Start today and watch how your efforts can make a big difference!  </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6" name="Picture 5" descr="A blue and white logo&#10;&#10;Description automatically generated">
            <a:extLst>
              <a:ext uri="{FF2B5EF4-FFF2-40B4-BE49-F238E27FC236}">
                <a16:creationId xmlns:a16="http://schemas.microsoft.com/office/drawing/2014/main" id="{3DD7364D-3C18-57C1-CF4D-9C4FC1086D1D}"/>
              </a:ext>
            </a:extLst>
          </p:cNvPr>
          <p:cNvPicPr>
            <a:picLocks noChangeAspect="1"/>
          </p:cNvPicPr>
          <p:nvPr/>
        </p:nvPicPr>
        <p:blipFill>
          <a:blip r:embed="rId2"/>
          <a:srcRect t="22488" b="22301"/>
          <a:stretch/>
        </p:blipFill>
        <p:spPr>
          <a:xfrm>
            <a:off x="3665833" y="1429646"/>
            <a:ext cx="5110304" cy="700616"/>
          </a:xfrm>
          <a:prstGeom prst="rect">
            <a:avLst/>
          </a:prstGeom>
        </p:spPr>
      </p:pic>
      <p:sp>
        <p:nvSpPr>
          <p:cNvPr id="9" name="5-Point Star 8">
            <a:extLst>
              <a:ext uri="{FF2B5EF4-FFF2-40B4-BE49-F238E27FC236}">
                <a16:creationId xmlns:a16="http://schemas.microsoft.com/office/drawing/2014/main" id="{78B0D804-6350-3FE1-6EFB-DF01F110F03C}"/>
              </a:ext>
            </a:extLst>
          </p:cNvPr>
          <p:cNvSpPr/>
          <p:nvPr/>
        </p:nvSpPr>
        <p:spPr>
          <a:xfrm>
            <a:off x="3252324" y="1500388"/>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7E0C3B2D-D054-2BDC-02AB-6795F9621FCD}"/>
              </a:ext>
            </a:extLst>
          </p:cNvPr>
          <p:cNvSpPr/>
          <p:nvPr/>
        </p:nvSpPr>
        <p:spPr>
          <a:xfrm>
            <a:off x="8513378" y="1511021"/>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290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D91E99F-798F-9C1A-839E-7E18A0D883B3}"/>
              </a:ext>
            </a:extLst>
          </p:cNvPr>
          <p:cNvPicPr>
            <a:picLocks noChangeAspect="1"/>
          </p:cNvPicPr>
          <p:nvPr/>
        </p:nvPicPr>
        <p:blipFill>
          <a:blip r:embed="rId2"/>
          <a:stretch>
            <a:fillRect/>
          </a:stretch>
        </p:blipFill>
        <p:spPr>
          <a:xfrm>
            <a:off x="2209800" y="2685648"/>
            <a:ext cx="7772400" cy="1486703"/>
          </a:xfrm>
          <a:prstGeom prst="rect">
            <a:avLst/>
          </a:prstGeom>
        </p:spPr>
      </p:pic>
      <p:sp>
        <p:nvSpPr>
          <p:cNvPr id="4" name="TextBox 3">
            <a:extLst>
              <a:ext uri="{FF2B5EF4-FFF2-40B4-BE49-F238E27FC236}">
                <a16:creationId xmlns:a16="http://schemas.microsoft.com/office/drawing/2014/main" id="{BC0D05D7-F727-8C72-9AA1-F8C7C3257C73}"/>
              </a:ext>
            </a:extLst>
          </p:cNvPr>
          <p:cNvSpPr txBox="1"/>
          <p:nvPr/>
        </p:nvSpPr>
        <p:spPr>
          <a:xfrm>
            <a:off x="782053" y="4439653"/>
            <a:ext cx="10828421" cy="2185214"/>
          </a:xfrm>
          <a:prstGeom prst="rect">
            <a:avLst/>
          </a:prstGeom>
          <a:noFill/>
        </p:spPr>
        <p:txBody>
          <a:bodyPr wrap="square" rtlCol="0">
            <a:spAutoFit/>
          </a:bodyPr>
          <a:lstStyle/>
          <a:p>
            <a:pPr algn="ctr"/>
            <a:r>
              <a:rPr lang="en-US" sz="4000" err="1">
                <a:solidFill>
                  <a:srgbClr val="005596"/>
                </a:solidFill>
                <a:latin typeface="Calibri Light" panose="020F0302020204030204" pitchFamily="34" charset="0"/>
                <a:cs typeface="Calibri Light" panose="020F0302020204030204" pitchFamily="34" charset="0"/>
              </a:rPr>
              <a:t>CharacterCounts.org</a:t>
            </a:r>
            <a:endParaRPr lang="en-US" sz="4000">
              <a:solidFill>
                <a:srgbClr val="005596"/>
              </a:solidFill>
              <a:latin typeface="Calibri Light" panose="020F0302020204030204" pitchFamily="34" charset="0"/>
              <a:cs typeface="Calibri Light" panose="020F0302020204030204" pitchFamily="34" charset="0"/>
            </a:endParaRPr>
          </a:p>
          <a:p>
            <a:endParaRPr lang="en-US"/>
          </a:p>
          <a:p>
            <a:endParaRPr lang="en-US"/>
          </a:p>
          <a:p>
            <a:endParaRPr lang="en-US" sz="1000" i="1">
              <a:latin typeface="Times New Roman" panose="02020603050405020304" pitchFamily="18" charset="0"/>
              <a:cs typeface="Times New Roman" panose="02020603050405020304" pitchFamily="18" charset="0"/>
            </a:endParaRPr>
          </a:p>
          <a:p>
            <a:endParaRPr lang="en-US" sz="1000" i="1">
              <a:latin typeface="Times New Roman" panose="02020603050405020304" pitchFamily="18" charset="0"/>
              <a:cs typeface="Times New Roman" panose="02020603050405020304" pitchFamily="18" charset="0"/>
            </a:endParaRPr>
          </a:p>
          <a:p>
            <a:endParaRPr lang="en-US" sz="1000" i="1">
              <a:latin typeface="Times New Roman" panose="02020603050405020304" pitchFamily="18" charset="0"/>
              <a:cs typeface="Times New Roman" panose="02020603050405020304" pitchFamily="18" charset="0"/>
            </a:endParaRPr>
          </a:p>
          <a:p>
            <a:endParaRPr lang="en-US" sz="1000" i="1">
              <a:latin typeface="Times New Roman" panose="02020603050405020304" pitchFamily="18" charset="0"/>
              <a:cs typeface="Times New Roman" panose="02020603050405020304" pitchFamily="18" charset="0"/>
            </a:endParaRPr>
          </a:p>
          <a:p>
            <a:endParaRPr lang="en-US" sz="1000" i="1">
              <a:latin typeface="Times New Roman" panose="02020603050405020304" pitchFamily="18" charset="0"/>
              <a:cs typeface="Times New Roman" panose="02020603050405020304" pitchFamily="18" charset="0"/>
            </a:endParaRPr>
          </a:p>
          <a:p>
            <a:pPr algn="ctr"/>
            <a:r>
              <a:rPr lang="en-US" sz="1000" i="1">
                <a:latin typeface="Times New Roman" panose="02020603050405020304" pitchFamily="18" charset="0"/>
                <a:cs typeface="Times New Roman" panose="02020603050405020304" pitchFamily="18" charset="0"/>
              </a:rPr>
              <a:t>CHARACTER COUNTS! and the Six Pillars of Character are trademarks of the Josephson Institute.</a:t>
            </a:r>
          </a:p>
        </p:txBody>
      </p:sp>
    </p:spTree>
    <p:extLst>
      <p:ext uri="{BB962C8B-B14F-4D97-AF65-F5344CB8AC3E}">
        <p14:creationId xmlns:p14="http://schemas.microsoft.com/office/powerpoint/2010/main" val="3447693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2D0720-D884-F428-6CCA-9B64D26E8876}"/>
              </a:ext>
            </a:extLst>
          </p:cNvPr>
          <p:cNvSpPr txBox="1"/>
          <p:nvPr/>
        </p:nvSpPr>
        <p:spPr>
          <a:xfrm>
            <a:off x="2231136" y="2042006"/>
            <a:ext cx="10253472" cy="4478149"/>
          </a:xfrm>
          <a:prstGeom prst="rect">
            <a:avLst/>
          </a:prstGeom>
          <a:noFill/>
        </p:spPr>
        <p:txBody>
          <a:bodyPr wrap="square">
            <a:spAutoFit/>
          </a:bodyPr>
          <a:lstStyle/>
          <a:p>
            <a:pPr algn="l">
              <a:lnSpc>
                <a:spcPts val="3780"/>
              </a:lnSpc>
            </a:pPr>
            <a:r>
              <a:rPr lang="en-US" sz="3600" u="none" strike="noStrike">
                <a:effectLst/>
                <a:latin typeface="Calibri Light" panose="020F0302020204030204" pitchFamily="34" charset="0"/>
                <a:cs typeface="Calibri Light" panose="020F0302020204030204" pitchFamily="34" charset="0"/>
              </a:rPr>
              <a:t>Be honest. Don’t deceive, cheat, or steal.</a:t>
            </a:r>
          </a:p>
          <a:p>
            <a:pPr algn="l">
              <a:lnSpc>
                <a:spcPts val="3780"/>
              </a:lnSpc>
            </a:pPr>
            <a:endParaRPr lang="en-US" sz="3600" u="none" strike="noStrike">
              <a:effectLst/>
              <a:latin typeface="Calibri Light" panose="020F0302020204030204" pitchFamily="34" charset="0"/>
              <a:cs typeface="Calibri Light" panose="020F0302020204030204" pitchFamily="34" charset="0"/>
            </a:endParaRPr>
          </a:p>
          <a:p>
            <a:pPr algn="l">
              <a:lnSpc>
                <a:spcPts val="3780"/>
              </a:lnSpc>
            </a:pPr>
            <a:r>
              <a:rPr lang="en-US" sz="3600" u="none" strike="noStrike">
                <a:effectLst/>
                <a:latin typeface="Calibri Light" panose="020F0302020204030204" pitchFamily="34" charset="0"/>
                <a:cs typeface="Calibri Light" panose="020F0302020204030204" pitchFamily="34" charset="0"/>
              </a:rPr>
              <a:t>Have integrity. Be honest. </a:t>
            </a:r>
            <a:endParaRPr lang="en-US" sz="3600">
              <a:latin typeface="Calibri Light" panose="020F0302020204030204" pitchFamily="34" charset="0"/>
              <a:cs typeface="Calibri Light" panose="020F0302020204030204" pitchFamily="34" charset="0"/>
            </a:endParaRPr>
          </a:p>
          <a:p>
            <a:pPr algn="l">
              <a:lnSpc>
                <a:spcPts val="3780"/>
              </a:lnSpc>
            </a:pPr>
            <a:endParaRPr lang="en-US" sz="3600" u="none" strike="noStrike">
              <a:effectLst/>
              <a:latin typeface="Calibri Light" panose="020F0302020204030204" pitchFamily="34" charset="0"/>
              <a:cs typeface="Calibri Light" panose="020F0302020204030204" pitchFamily="34" charset="0"/>
            </a:endParaRPr>
          </a:p>
          <a:p>
            <a:pPr algn="l">
              <a:lnSpc>
                <a:spcPts val="3780"/>
              </a:lnSpc>
            </a:pPr>
            <a:r>
              <a:rPr lang="en-US" sz="3600" u="none" strike="noStrike">
                <a:effectLst/>
                <a:latin typeface="Calibri Light" panose="020F0302020204030204" pitchFamily="34" charset="0"/>
                <a:cs typeface="Calibri Light" panose="020F0302020204030204" pitchFamily="34" charset="0"/>
              </a:rPr>
              <a:t>Do what you say you’ll do.</a:t>
            </a:r>
          </a:p>
          <a:p>
            <a:pPr algn="l">
              <a:lnSpc>
                <a:spcPts val="3780"/>
              </a:lnSpc>
            </a:pPr>
            <a:endParaRPr lang="en-US" sz="3600" u="none" strike="noStrike">
              <a:effectLst/>
              <a:latin typeface="Calibri Light" panose="020F0302020204030204" pitchFamily="34" charset="0"/>
              <a:cs typeface="Calibri Light" panose="020F0302020204030204" pitchFamily="34" charset="0"/>
            </a:endParaRPr>
          </a:p>
          <a:p>
            <a:pPr algn="l">
              <a:lnSpc>
                <a:spcPts val="3780"/>
              </a:lnSpc>
            </a:pPr>
            <a:r>
              <a:rPr lang="en-US" sz="3600" u="none" strike="noStrike">
                <a:effectLst/>
                <a:latin typeface="Calibri Light" panose="020F0302020204030204" pitchFamily="34" charset="0"/>
                <a:cs typeface="Calibri Light" panose="020F0302020204030204" pitchFamily="34" charset="0"/>
              </a:rPr>
              <a:t>Keep your promises.</a:t>
            </a:r>
          </a:p>
          <a:p>
            <a:pPr algn="l">
              <a:lnSpc>
                <a:spcPts val="3780"/>
              </a:lnSpc>
            </a:pPr>
            <a:endParaRPr lang="en-US" sz="3600" u="none" strike="noStrike">
              <a:effectLst/>
              <a:latin typeface="Calibri Light" panose="020F0302020204030204" pitchFamily="34" charset="0"/>
              <a:cs typeface="Calibri Light" panose="020F0302020204030204" pitchFamily="34" charset="0"/>
            </a:endParaRPr>
          </a:p>
          <a:p>
            <a:pPr algn="l">
              <a:lnSpc>
                <a:spcPts val="3780"/>
              </a:lnSpc>
            </a:pPr>
            <a:r>
              <a:rPr lang="en-US" sz="3600" u="none" strike="noStrike">
                <a:effectLst/>
                <a:latin typeface="Calibri Light" panose="020F0302020204030204" pitchFamily="34" charset="0"/>
                <a:cs typeface="Calibri Light" panose="020F0302020204030204" pitchFamily="34" charset="0"/>
              </a:rPr>
              <a:t>Be loyal. Stand by your values.</a:t>
            </a:r>
          </a:p>
        </p:txBody>
      </p:sp>
    </p:spTree>
    <p:extLst>
      <p:ext uri="{BB962C8B-B14F-4D97-AF65-F5344CB8AC3E}">
        <p14:creationId xmlns:p14="http://schemas.microsoft.com/office/powerpoint/2010/main" val="275578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781465-D7A0-83C9-F1F7-86B270A997C4}"/>
              </a:ext>
            </a:extLst>
          </p:cNvPr>
          <p:cNvSpPr txBox="1"/>
          <p:nvPr/>
        </p:nvSpPr>
        <p:spPr>
          <a:xfrm>
            <a:off x="1967460" y="2253377"/>
            <a:ext cx="9969062" cy="3630866"/>
          </a:xfrm>
          <a:prstGeom prst="rect">
            <a:avLst/>
          </a:prstGeom>
          <a:noFill/>
        </p:spPr>
        <p:txBody>
          <a:bodyPr wrap="square" rtlCol="0">
            <a:spAutoFit/>
          </a:bodyPr>
          <a:lstStyle/>
          <a:p>
            <a:pPr>
              <a:lnSpc>
                <a:spcPct val="107000"/>
              </a:lnSpc>
              <a:spcAft>
                <a:spcPts val="800"/>
              </a:spcAft>
            </a:pPr>
            <a:r>
              <a:rPr lang="en-US" sz="3000" kern="100" dirty="0">
                <a:effectLst/>
                <a:latin typeface="Calibri Light" panose="020F0302020204030204" pitchFamily="34" charset="0"/>
                <a:ea typeface="Aptos" panose="020B0004020202020204" pitchFamily="34" charset="0"/>
                <a:cs typeface="Calibri Light" panose="020F0302020204030204" pitchFamily="34" charset="0"/>
              </a:rPr>
              <a:t>You are hanging out with a few friends, when someone takes a video of a stranger. In the video, they are making fun of the way the stranger dresses. </a:t>
            </a:r>
          </a:p>
          <a:p>
            <a:pPr>
              <a:lnSpc>
                <a:spcPct val="107000"/>
              </a:lnSpc>
              <a:spcAft>
                <a:spcPts val="800"/>
              </a:spcAft>
            </a:pPr>
            <a:r>
              <a:rPr lang="en-US" sz="3000" kern="100" dirty="0">
                <a:effectLst/>
                <a:latin typeface="Calibri Light" panose="020F0302020204030204" pitchFamily="34" charset="0"/>
                <a:ea typeface="Aptos" panose="020B0004020202020204" pitchFamily="34" charset="0"/>
                <a:cs typeface="Calibri Light" panose="020F0302020204030204" pitchFamily="34" charset="0"/>
              </a:rPr>
              <a:t>Your friend posted the video on TikTok, where half of the commenters laugh along with the video, while the other half comments that the video was mean and did not honor the stranger’s privacy and dignity. </a:t>
            </a:r>
          </a:p>
        </p:txBody>
      </p:sp>
    </p:spTree>
    <p:extLst>
      <p:ext uri="{BB962C8B-B14F-4D97-AF65-F5344CB8AC3E}">
        <p14:creationId xmlns:p14="http://schemas.microsoft.com/office/powerpoint/2010/main" val="141671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E8E2D-636B-5FDE-22DD-43608400C14F}"/>
              </a:ext>
            </a:extLst>
          </p:cNvPr>
          <p:cNvSpPr txBox="1"/>
          <p:nvPr/>
        </p:nvSpPr>
        <p:spPr>
          <a:xfrm>
            <a:off x="842119" y="1948123"/>
            <a:ext cx="9555747" cy="4592155"/>
          </a:xfrm>
          <a:prstGeom prst="rect">
            <a:avLst/>
          </a:prstGeom>
          <a:noFill/>
        </p:spPr>
        <p:txBody>
          <a:bodyPr wrap="square">
            <a:spAutoFit/>
          </a:bodyPr>
          <a:lstStyle/>
          <a:p>
            <a:pPr marL="228600">
              <a:lnSpc>
                <a:spcPts val="2560"/>
              </a:lnSpc>
              <a:spcAft>
                <a:spcPts val="800"/>
              </a:spcAft>
            </a:pPr>
            <a:r>
              <a:rPr lang="en-US" sz="2800" kern="100" dirty="0">
                <a:effectLst/>
                <a:latin typeface="Calibri Light" panose="020F0302020204030204" pitchFamily="34" charset="0"/>
                <a:ea typeface="Aptos" panose="020B0004020202020204" pitchFamily="34" charset="0"/>
                <a:cs typeface="Calibri Light" panose="020F0302020204030204" pitchFamily="34" charset="0"/>
              </a:rPr>
              <a:t>What would you do in this situation? Explain your answer.</a:t>
            </a:r>
          </a:p>
          <a:p>
            <a:pPr marL="228600" marR="0">
              <a:lnSpc>
                <a:spcPts val="2560"/>
              </a:lnSpc>
              <a:spcBef>
                <a:spcPts val="0"/>
              </a:spcBef>
              <a:spcAft>
                <a:spcPts val="800"/>
              </a:spcAft>
            </a:pPr>
            <a:endParaRPr lang="en-US" sz="2800" kern="100" dirty="0">
              <a:effectLst/>
              <a:latin typeface="Calibri Light" panose="020F0302020204030204" pitchFamily="34" charset="0"/>
              <a:ea typeface="Aptos" panose="020B0004020202020204" pitchFamily="34" charset="0"/>
              <a:cs typeface="Calibri Light" panose="020F0302020204030204" pitchFamily="34" charset="0"/>
            </a:endParaRPr>
          </a:p>
          <a:p>
            <a:pPr marL="228600" marR="0">
              <a:lnSpc>
                <a:spcPts val="2560"/>
              </a:lnSpc>
              <a:spcBef>
                <a:spcPts val="0"/>
              </a:spcBef>
              <a:spcAft>
                <a:spcPts val="800"/>
              </a:spcAft>
            </a:pPr>
            <a:r>
              <a:rPr lang="en-US" sz="2800" kern="100" dirty="0">
                <a:effectLst/>
                <a:latin typeface="Calibri Light" panose="020F0302020204030204" pitchFamily="34" charset="0"/>
                <a:ea typeface="Aptos" panose="020B0004020202020204" pitchFamily="34" charset="0"/>
                <a:cs typeface="Calibri Light" panose="020F0302020204030204" pitchFamily="34" charset="0"/>
              </a:rPr>
              <a:t>Does your response show trustworthiness? Why or why not?</a:t>
            </a:r>
          </a:p>
          <a:p>
            <a:pPr marL="228600" marR="0">
              <a:lnSpc>
                <a:spcPts val="2560"/>
              </a:lnSpc>
              <a:spcBef>
                <a:spcPts val="0"/>
              </a:spcBef>
              <a:spcAft>
                <a:spcPts val="800"/>
              </a:spcAft>
            </a:pPr>
            <a:endParaRPr lang="en-US" sz="2800" kern="100" dirty="0">
              <a:effectLst/>
              <a:latin typeface="Calibri Light" panose="020F0302020204030204" pitchFamily="34" charset="0"/>
              <a:ea typeface="Aptos" panose="020B0004020202020204" pitchFamily="34" charset="0"/>
              <a:cs typeface="Calibri Light" panose="020F0302020204030204" pitchFamily="34" charset="0"/>
            </a:endParaRPr>
          </a:p>
          <a:p>
            <a:pPr marL="228600" marR="0">
              <a:lnSpc>
                <a:spcPts val="2560"/>
              </a:lnSpc>
              <a:spcBef>
                <a:spcPts val="0"/>
              </a:spcBef>
              <a:spcAft>
                <a:spcPts val="800"/>
              </a:spcAft>
            </a:pPr>
            <a:r>
              <a:rPr lang="en-US" sz="2800" kern="100" dirty="0">
                <a:effectLst/>
                <a:latin typeface="Calibri Light" panose="020F0302020204030204" pitchFamily="34" charset="0"/>
                <a:ea typeface="Aptos" panose="020B0004020202020204" pitchFamily="34" charset="0"/>
                <a:cs typeface="Calibri Light" panose="020F0302020204030204" pitchFamily="34" charset="0"/>
              </a:rPr>
              <a:t>What are the positives and negatives of asking your friend to take down the video?</a:t>
            </a:r>
          </a:p>
          <a:p>
            <a:pPr marL="228600" marR="0">
              <a:lnSpc>
                <a:spcPts val="2560"/>
              </a:lnSpc>
              <a:spcBef>
                <a:spcPts val="0"/>
              </a:spcBef>
              <a:spcAft>
                <a:spcPts val="800"/>
              </a:spcAft>
            </a:pPr>
            <a:endParaRPr lang="en-US" sz="2800" kern="100" dirty="0">
              <a:effectLst/>
              <a:latin typeface="Calibri Light" panose="020F0302020204030204" pitchFamily="34" charset="0"/>
              <a:ea typeface="Aptos" panose="020B0004020202020204" pitchFamily="34" charset="0"/>
              <a:cs typeface="Calibri Light" panose="020F0302020204030204" pitchFamily="34" charset="0"/>
            </a:endParaRPr>
          </a:p>
          <a:p>
            <a:pPr marL="228600" marR="0">
              <a:lnSpc>
                <a:spcPts val="2560"/>
              </a:lnSpc>
              <a:spcBef>
                <a:spcPts val="0"/>
              </a:spcBef>
              <a:spcAft>
                <a:spcPts val="800"/>
              </a:spcAft>
            </a:pPr>
            <a:r>
              <a:rPr lang="en-US" sz="2800" kern="100" dirty="0">
                <a:effectLst/>
                <a:latin typeface="Calibri Light" panose="020F0302020204030204" pitchFamily="34" charset="0"/>
                <a:ea typeface="Aptos" panose="020B0004020202020204" pitchFamily="34" charset="0"/>
                <a:cs typeface="Calibri Light" panose="020F0302020204030204" pitchFamily="34" charset="0"/>
              </a:rPr>
              <a:t>Think about the person who took the video. In this scenario, what do they seem to value? Is that in line with your values?</a:t>
            </a:r>
          </a:p>
          <a:p>
            <a:pPr marL="228600" marR="0">
              <a:lnSpc>
                <a:spcPts val="2560"/>
              </a:lnSpc>
              <a:spcBef>
                <a:spcPts val="0"/>
              </a:spcBef>
              <a:spcAft>
                <a:spcPts val="800"/>
              </a:spcAft>
            </a:pPr>
            <a:endParaRPr lang="en-US" sz="2800" kern="100" dirty="0">
              <a:effectLst/>
              <a:latin typeface="Calibri Light" panose="020F0302020204030204" pitchFamily="34" charset="0"/>
              <a:ea typeface="Aptos" panose="020B0004020202020204" pitchFamily="34" charset="0"/>
              <a:cs typeface="Calibri Light" panose="020F0302020204030204" pitchFamily="34" charset="0"/>
            </a:endParaRPr>
          </a:p>
          <a:p>
            <a:pPr marL="228600" marR="0">
              <a:lnSpc>
                <a:spcPts val="2560"/>
              </a:lnSpc>
              <a:spcBef>
                <a:spcPts val="0"/>
              </a:spcBef>
              <a:spcAft>
                <a:spcPts val="800"/>
              </a:spcAft>
            </a:pPr>
            <a:r>
              <a:rPr lang="en-US" sz="2800" kern="100" dirty="0">
                <a:effectLst/>
                <a:latin typeface="Calibri Light" panose="020F0302020204030204" pitchFamily="34" charset="0"/>
                <a:ea typeface="Aptos" panose="020B0004020202020204" pitchFamily="34" charset="0"/>
                <a:cs typeface="Calibri Light" panose="020F0302020204030204" pitchFamily="34" charset="0"/>
              </a:rPr>
              <a:t>How do your values influence your response to the situation?</a:t>
            </a:r>
          </a:p>
        </p:txBody>
      </p:sp>
      <p:sp>
        <p:nvSpPr>
          <p:cNvPr id="22" name="Oval 21">
            <a:extLst>
              <a:ext uri="{FF2B5EF4-FFF2-40B4-BE49-F238E27FC236}">
                <a16:creationId xmlns:a16="http://schemas.microsoft.com/office/drawing/2014/main" id="{0D762CD9-A111-82EC-5D88-0A12D1CE6020}"/>
              </a:ext>
            </a:extLst>
          </p:cNvPr>
          <p:cNvSpPr/>
          <p:nvPr/>
        </p:nvSpPr>
        <p:spPr>
          <a:xfrm>
            <a:off x="245648" y="1823959"/>
            <a:ext cx="515012" cy="588579"/>
          </a:xfrm>
          <a:prstGeom prst="ellipse">
            <a:avLst/>
          </a:prstGeom>
          <a:solidFill>
            <a:srgbClr val="234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E525D2-5F24-19E0-415E-E0EA5F8ACD36}"/>
              </a:ext>
            </a:extLst>
          </p:cNvPr>
          <p:cNvSpPr txBox="1"/>
          <p:nvPr/>
        </p:nvSpPr>
        <p:spPr>
          <a:xfrm>
            <a:off x="284392" y="1764305"/>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1</a:t>
            </a:r>
          </a:p>
        </p:txBody>
      </p:sp>
      <p:sp>
        <p:nvSpPr>
          <p:cNvPr id="26" name="Oval 25">
            <a:extLst>
              <a:ext uri="{FF2B5EF4-FFF2-40B4-BE49-F238E27FC236}">
                <a16:creationId xmlns:a16="http://schemas.microsoft.com/office/drawing/2014/main" id="{F56A9610-C5B5-C3CA-6A92-8D5AE6048BA3}"/>
              </a:ext>
            </a:extLst>
          </p:cNvPr>
          <p:cNvSpPr/>
          <p:nvPr/>
        </p:nvSpPr>
        <p:spPr>
          <a:xfrm>
            <a:off x="245648" y="2687065"/>
            <a:ext cx="515012" cy="588579"/>
          </a:xfrm>
          <a:prstGeom prst="ellipse">
            <a:avLst/>
          </a:prstGeom>
          <a:solidFill>
            <a:srgbClr val="234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5688ED-758E-F966-C955-C9BDBBD761CC}"/>
              </a:ext>
            </a:extLst>
          </p:cNvPr>
          <p:cNvSpPr txBox="1"/>
          <p:nvPr/>
        </p:nvSpPr>
        <p:spPr>
          <a:xfrm>
            <a:off x="284392" y="2627411"/>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2</a:t>
            </a:r>
          </a:p>
        </p:txBody>
      </p:sp>
      <p:sp>
        <p:nvSpPr>
          <p:cNvPr id="28" name="Oval 27">
            <a:extLst>
              <a:ext uri="{FF2B5EF4-FFF2-40B4-BE49-F238E27FC236}">
                <a16:creationId xmlns:a16="http://schemas.microsoft.com/office/drawing/2014/main" id="{0F0871E2-B885-C516-DD32-A48D65546729}"/>
              </a:ext>
            </a:extLst>
          </p:cNvPr>
          <p:cNvSpPr/>
          <p:nvPr/>
        </p:nvSpPr>
        <p:spPr>
          <a:xfrm>
            <a:off x="247634" y="3750494"/>
            <a:ext cx="515012" cy="588579"/>
          </a:xfrm>
          <a:prstGeom prst="ellipse">
            <a:avLst/>
          </a:prstGeom>
          <a:solidFill>
            <a:srgbClr val="234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C67C446-7E3B-86DA-3C87-26AAB7FFFAA2}"/>
              </a:ext>
            </a:extLst>
          </p:cNvPr>
          <p:cNvSpPr txBox="1"/>
          <p:nvPr/>
        </p:nvSpPr>
        <p:spPr>
          <a:xfrm>
            <a:off x="286378" y="3690840"/>
            <a:ext cx="596471" cy="707886"/>
          </a:xfrm>
          <a:prstGeom prst="rect">
            <a:avLst/>
          </a:prstGeom>
          <a:noFill/>
        </p:spPr>
        <p:txBody>
          <a:bodyPr wrap="square" rtlCol="0">
            <a:spAutoFit/>
          </a:bodyPr>
          <a:lstStyle/>
          <a:p>
            <a:r>
              <a:rPr lang="en-US" sz="4000" b="1">
                <a:solidFill>
                  <a:schemeClr val="bg1"/>
                </a:solidFill>
                <a:latin typeface="Calibri" panose="020F0502020204030204" pitchFamily="34" charset="0"/>
                <a:cs typeface="Calibri" panose="020F0502020204030204" pitchFamily="34" charset="0"/>
              </a:rPr>
              <a:t>3</a:t>
            </a:r>
          </a:p>
        </p:txBody>
      </p:sp>
      <p:sp>
        <p:nvSpPr>
          <p:cNvPr id="2" name="Oval 1">
            <a:extLst>
              <a:ext uri="{FF2B5EF4-FFF2-40B4-BE49-F238E27FC236}">
                <a16:creationId xmlns:a16="http://schemas.microsoft.com/office/drawing/2014/main" id="{85EA81F6-7D0F-F301-8595-D942219363F2}"/>
              </a:ext>
            </a:extLst>
          </p:cNvPr>
          <p:cNvSpPr/>
          <p:nvPr/>
        </p:nvSpPr>
        <p:spPr>
          <a:xfrm>
            <a:off x="245648" y="4896425"/>
            <a:ext cx="515012" cy="588579"/>
          </a:xfrm>
          <a:prstGeom prst="ellipse">
            <a:avLst/>
          </a:prstGeom>
          <a:solidFill>
            <a:srgbClr val="234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CD754E-9FEE-B508-4073-6276334A57A1}"/>
              </a:ext>
            </a:extLst>
          </p:cNvPr>
          <p:cNvSpPr txBox="1"/>
          <p:nvPr/>
        </p:nvSpPr>
        <p:spPr>
          <a:xfrm>
            <a:off x="284392" y="4836771"/>
            <a:ext cx="596471" cy="707886"/>
          </a:xfrm>
          <a:prstGeom prst="rect">
            <a:avLst/>
          </a:prstGeom>
          <a:noFill/>
        </p:spPr>
        <p:txBody>
          <a:bodyPr wrap="square" rtlCol="0">
            <a:spAutoFit/>
          </a:bodyPr>
          <a:lstStyle/>
          <a:p>
            <a:r>
              <a:rPr lang="en-US" sz="4000" b="1" dirty="0">
                <a:solidFill>
                  <a:schemeClr val="bg1"/>
                </a:solidFill>
                <a:latin typeface="Calibri" panose="020F0502020204030204" pitchFamily="34" charset="0"/>
                <a:cs typeface="Calibri" panose="020F0502020204030204" pitchFamily="34" charset="0"/>
              </a:rPr>
              <a:t>4</a:t>
            </a:r>
          </a:p>
        </p:txBody>
      </p:sp>
      <p:sp>
        <p:nvSpPr>
          <p:cNvPr id="5" name="Oval 4">
            <a:extLst>
              <a:ext uri="{FF2B5EF4-FFF2-40B4-BE49-F238E27FC236}">
                <a16:creationId xmlns:a16="http://schemas.microsoft.com/office/drawing/2014/main" id="{08F3B72B-C0B1-00D4-24F8-030B7F811534}"/>
              </a:ext>
            </a:extLst>
          </p:cNvPr>
          <p:cNvSpPr/>
          <p:nvPr/>
        </p:nvSpPr>
        <p:spPr>
          <a:xfrm>
            <a:off x="235802" y="5900201"/>
            <a:ext cx="515012" cy="588579"/>
          </a:xfrm>
          <a:prstGeom prst="ellipse">
            <a:avLst/>
          </a:prstGeom>
          <a:solidFill>
            <a:srgbClr val="2340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7CEB29D-1622-2E78-BC59-FD84DE0CBC8D}"/>
              </a:ext>
            </a:extLst>
          </p:cNvPr>
          <p:cNvSpPr txBox="1"/>
          <p:nvPr/>
        </p:nvSpPr>
        <p:spPr>
          <a:xfrm>
            <a:off x="274546" y="5840547"/>
            <a:ext cx="596471" cy="707886"/>
          </a:xfrm>
          <a:prstGeom prst="rect">
            <a:avLst/>
          </a:prstGeom>
          <a:noFill/>
        </p:spPr>
        <p:txBody>
          <a:bodyPr wrap="square" rtlCol="0">
            <a:spAutoFit/>
          </a:bodyPr>
          <a:lstStyle/>
          <a:p>
            <a:r>
              <a:rPr lang="en-US" sz="4000" b="1" dirty="0">
                <a:solidFill>
                  <a:schemeClr val="bg1"/>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88889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C89452-96F9-7F1E-5C09-38630DF2081C}"/>
              </a:ext>
            </a:extLst>
          </p:cNvPr>
          <p:cNvSpPr txBox="1"/>
          <p:nvPr/>
        </p:nvSpPr>
        <p:spPr>
          <a:xfrm>
            <a:off x="1951036" y="2507735"/>
            <a:ext cx="9932274" cy="4022255"/>
          </a:xfrm>
          <a:prstGeom prst="rect">
            <a:avLst/>
          </a:prstGeom>
          <a:noFill/>
        </p:spPr>
        <p:txBody>
          <a:bodyPr wrap="square">
            <a:spAutoFit/>
          </a:bodyPr>
          <a:lstStyle/>
          <a:p>
            <a:pPr>
              <a:lnSpc>
                <a:spcPct val="107000"/>
              </a:lnSpc>
            </a:pPr>
            <a:r>
              <a:rPr lang="en-US" sz="3000" dirty="0">
                <a:effectLst/>
                <a:latin typeface="Calibri Light" panose="020F0302020204030204" pitchFamily="34" charset="0"/>
                <a:ea typeface="Aptos" panose="020B0004020202020204" pitchFamily="34" charset="0"/>
                <a:cs typeface="Calibri Light" panose="020F0302020204030204" pitchFamily="34" charset="0"/>
              </a:rPr>
              <a:t>When you make a decision today, think about your reason for that decision. What led you to make the choice that you did? </a:t>
            </a:r>
          </a:p>
          <a:p>
            <a:pPr>
              <a:lnSpc>
                <a:spcPct val="107000"/>
              </a:lnSpc>
            </a:pPr>
            <a:endParaRPr lang="en-US" sz="3000" dirty="0">
              <a:effectLst/>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pPr>
            <a:r>
              <a:rPr lang="en-US" sz="3000" dirty="0">
                <a:effectLst/>
                <a:latin typeface="Calibri Light" panose="020F0302020204030204" pitchFamily="34" charset="0"/>
                <a:ea typeface="Aptos" panose="020B0004020202020204" pitchFamily="34" charset="0"/>
                <a:cs typeface="Calibri Light" panose="020F0302020204030204" pitchFamily="34" charset="0"/>
              </a:rPr>
              <a:t>Is your reasoning in line with your values? If it is, acknowledge your choice and think about how it felt to make that choice. If it is not in line with your values, what other choice could you make?</a:t>
            </a:r>
            <a:r>
              <a:rPr lang="en-US" sz="3000" dirty="0">
                <a:effectLst/>
                <a:latin typeface="Calibri Light" panose="020F0302020204030204" pitchFamily="34" charset="0"/>
                <a:cs typeface="Calibri Light" panose="020F0302020204030204" pitchFamily="34" charset="0"/>
              </a:rPr>
              <a:t> </a:t>
            </a:r>
            <a:endParaRPr lang="en-US" sz="3000" dirty="0">
              <a:latin typeface="Calibri Light" panose="020F0302020204030204" pitchFamily="34" charset="0"/>
              <a:ea typeface="Aptos" panose="020B0004020202020204" pitchFamily="34" charset="0"/>
              <a:cs typeface="Calibri Light" panose="020F0302020204030204" pitchFamily="34" charset="0"/>
            </a:endParaRPr>
          </a:p>
          <a:p>
            <a:pPr>
              <a:lnSpc>
                <a:spcPct val="107000"/>
              </a:lnSpc>
            </a:pPr>
            <a:r>
              <a:rPr lang="en-US" sz="3000" dirty="0">
                <a:effectLst/>
                <a:latin typeface="Calibri Light" panose="020F0302020204030204" pitchFamily="34" charset="0"/>
                <a:ea typeface="Aptos" panose="020B0004020202020204" pitchFamily="34" charset="0"/>
                <a:cs typeface="Calibri Light" panose="020F0302020204030204" pitchFamily="34" charset="0"/>
              </a:rPr>
              <a:t>	</a:t>
            </a:r>
            <a:endParaRPr lang="en-US" sz="3000" kern="100" dirty="0">
              <a:effectLst/>
              <a:latin typeface="Calibri Light" panose="020F0302020204030204" pitchFamily="34" charset="0"/>
              <a:ea typeface="Aptos" panose="020B0004020202020204" pitchFamily="34" charset="0"/>
              <a:cs typeface="Calibri Light" panose="020F0302020204030204" pitchFamily="34" charset="0"/>
            </a:endParaRPr>
          </a:p>
        </p:txBody>
      </p:sp>
      <p:pic>
        <p:nvPicPr>
          <p:cNvPr id="6" name="Picture 5" descr="A blue and white logo&#10;&#10;Description automatically generated">
            <a:extLst>
              <a:ext uri="{FF2B5EF4-FFF2-40B4-BE49-F238E27FC236}">
                <a16:creationId xmlns:a16="http://schemas.microsoft.com/office/drawing/2014/main" id="{3DD7364D-3C18-57C1-CF4D-9C4FC1086D1D}"/>
              </a:ext>
            </a:extLst>
          </p:cNvPr>
          <p:cNvPicPr>
            <a:picLocks noChangeAspect="1"/>
          </p:cNvPicPr>
          <p:nvPr/>
        </p:nvPicPr>
        <p:blipFill>
          <a:blip r:embed="rId2"/>
          <a:srcRect t="22488" b="22301"/>
          <a:stretch/>
        </p:blipFill>
        <p:spPr>
          <a:xfrm>
            <a:off x="3665833" y="1429646"/>
            <a:ext cx="5110304" cy="700616"/>
          </a:xfrm>
          <a:prstGeom prst="rect">
            <a:avLst/>
          </a:prstGeom>
        </p:spPr>
      </p:pic>
      <p:sp>
        <p:nvSpPr>
          <p:cNvPr id="9" name="5-Point Star 8">
            <a:extLst>
              <a:ext uri="{FF2B5EF4-FFF2-40B4-BE49-F238E27FC236}">
                <a16:creationId xmlns:a16="http://schemas.microsoft.com/office/drawing/2014/main" id="{78B0D804-6350-3FE1-6EFB-DF01F110F03C}"/>
              </a:ext>
            </a:extLst>
          </p:cNvPr>
          <p:cNvSpPr/>
          <p:nvPr/>
        </p:nvSpPr>
        <p:spPr>
          <a:xfrm>
            <a:off x="3252324" y="1500388"/>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7E0C3B2D-D054-2BDC-02AB-6795F9621FCD}"/>
              </a:ext>
            </a:extLst>
          </p:cNvPr>
          <p:cNvSpPr/>
          <p:nvPr/>
        </p:nvSpPr>
        <p:spPr>
          <a:xfrm>
            <a:off x="8513378" y="1511021"/>
            <a:ext cx="525517" cy="567559"/>
          </a:xfrm>
          <a:prstGeom prst="star5">
            <a:avLst/>
          </a:prstGeom>
          <a:solidFill>
            <a:srgbClr val="E1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59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9F96D-780B-A940-5E08-0DA3332C51FD}"/>
              </a:ext>
            </a:extLst>
          </p:cNvPr>
          <p:cNvSpPr/>
          <p:nvPr/>
        </p:nvSpPr>
        <p:spPr>
          <a:xfrm>
            <a:off x="0" y="0"/>
            <a:ext cx="12192000" cy="6858000"/>
          </a:xfrm>
          <a:prstGeom prst="rect">
            <a:avLst/>
          </a:prstGeom>
          <a:solidFill>
            <a:srgbClr val="FDB9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34098"/>
                </a:solidFill>
              </a:ln>
            </a:endParaRPr>
          </a:p>
        </p:txBody>
      </p:sp>
      <p:sp>
        <p:nvSpPr>
          <p:cNvPr id="3" name="TextBox 2">
            <a:extLst>
              <a:ext uri="{FF2B5EF4-FFF2-40B4-BE49-F238E27FC236}">
                <a16:creationId xmlns:a16="http://schemas.microsoft.com/office/drawing/2014/main" id="{EE747B76-C6A0-5B5D-F34C-A8D46CB5FE14}"/>
              </a:ext>
            </a:extLst>
          </p:cNvPr>
          <p:cNvSpPr txBox="1"/>
          <p:nvPr/>
        </p:nvSpPr>
        <p:spPr>
          <a:xfrm>
            <a:off x="1133856" y="2048256"/>
            <a:ext cx="9680448" cy="2308324"/>
          </a:xfrm>
          <a:prstGeom prst="rect">
            <a:avLst/>
          </a:prstGeom>
          <a:noFill/>
        </p:spPr>
        <p:txBody>
          <a:bodyPr wrap="square" rtlCol="0">
            <a:spAutoFit/>
          </a:bodyPr>
          <a:lstStyle/>
          <a:p>
            <a:pPr algn="ctr"/>
            <a:r>
              <a:rPr lang="en-US" sz="4800" b="1">
                <a:solidFill>
                  <a:schemeClr val="bg1"/>
                </a:solidFill>
                <a:latin typeface="Calibri" panose="020F0502020204030204" pitchFamily="34" charset="0"/>
                <a:cs typeface="Calibri" panose="020F0502020204030204" pitchFamily="34" charset="0"/>
              </a:rPr>
              <a:t>TUESDAY</a:t>
            </a:r>
          </a:p>
          <a:p>
            <a:pPr algn="ctr"/>
            <a:endParaRPr lang="en-US" sz="4800" b="1">
              <a:solidFill>
                <a:schemeClr val="bg1"/>
              </a:solidFill>
              <a:latin typeface="Calibri" panose="020F0502020204030204" pitchFamily="34" charset="0"/>
              <a:cs typeface="Calibri" panose="020F0502020204030204" pitchFamily="34" charset="0"/>
            </a:endParaRPr>
          </a:p>
          <a:p>
            <a:pPr algn="ctr"/>
            <a:r>
              <a:rPr lang="en-US" sz="4800" b="1">
                <a:solidFill>
                  <a:schemeClr val="bg1"/>
                </a:solidFill>
                <a:latin typeface="Calibri" panose="020F0502020204030204" pitchFamily="34" charset="0"/>
                <a:cs typeface="Calibri" panose="020F0502020204030204" pitchFamily="34" charset="0"/>
              </a:rPr>
              <a:t>RESPECT</a:t>
            </a:r>
          </a:p>
        </p:txBody>
      </p:sp>
    </p:spTree>
    <p:extLst>
      <p:ext uri="{BB962C8B-B14F-4D97-AF65-F5344CB8AC3E}">
        <p14:creationId xmlns:p14="http://schemas.microsoft.com/office/powerpoint/2010/main" val="393360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C938C7-9BD2-1EF6-E967-B41E9A552722}"/>
              </a:ext>
            </a:extLst>
          </p:cNvPr>
          <p:cNvSpPr txBox="1"/>
          <p:nvPr/>
        </p:nvSpPr>
        <p:spPr>
          <a:xfrm>
            <a:off x="2145792" y="2122748"/>
            <a:ext cx="10497312" cy="4340291"/>
          </a:xfrm>
          <a:prstGeom prst="rect">
            <a:avLst/>
          </a:prstGeom>
          <a:noFill/>
        </p:spPr>
        <p:txBody>
          <a:bodyPr wrap="square">
            <a:spAutoFit/>
          </a:bodyPr>
          <a:lstStyle/>
          <a:p>
            <a:pPr algn="l">
              <a:lnSpc>
                <a:spcPts val="3320"/>
              </a:lnSpc>
            </a:pPr>
            <a:r>
              <a:rPr lang="en-US" sz="3600" u="none" strike="noStrike">
                <a:effectLst/>
                <a:latin typeface="Calibri Light" panose="020F0302020204030204" pitchFamily="34" charset="0"/>
                <a:cs typeface="Calibri Light" panose="020F0302020204030204" pitchFamily="34" charset="0"/>
              </a:rPr>
              <a:t>Follow the Golden Rule.</a:t>
            </a:r>
          </a:p>
          <a:p>
            <a:pPr algn="l">
              <a:lnSpc>
                <a:spcPts val="3320"/>
              </a:lnSpc>
            </a:pPr>
            <a:endParaRPr lang="en-US" sz="3600" u="none" strike="noStrike">
              <a:effectLst/>
              <a:latin typeface="Calibri Light" panose="020F0302020204030204" pitchFamily="34" charset="0"/>
              <a:cs typeface="Calibri Light" panose="020F0302020204030204" pitchFamily="34" charset="0"/>
            </a:endParaRPr>
          </a:p>
          <a:p>
            <a:pPr algn="l">
              <a:lnSpc>
                <a:spcPts val="3320"/>
              </a:lnSpc>
            </a:pPr>
            <a:r>
              <a:rPr lang="en-US" sz="3600" u="none" strike="noStrike">
                <a:effectLst/>
                <a:latin typeface="Calibri Light" panose="020F0302020204030204" pitchFamily="34" charset="0"/>
                <a:cs typeface="Calibri Light" panose="020F0302020204030204" pitchFamily="34" charset="0"/>
              </a:rPr>
              <a:t>Be accepting of differences.</a:t>
            </a:r>
          </a:p>
          <a:p>
            <a:pPr algn="l">
              <a:lnSpc>
                <a:spcPts val="3320"/>
              </a:lnSpc>
            </a:pPr>
            <a:endParaRPr lang="en-US" sz="3600" u="none" strike="noStrike">
              <a:effectLst/>
              <a:latin typeface="Calibri Light" panose="020F0302020204030204" pitchFamily="34" charset="0"/>
              <a:cs typeface="Calibri Light" panose="020F0302020204030204" pitchFamily="34" charset="0"/>
            </a:endParaRPr>
          </a:p>
          <a:p>
            <a:pPr algn="l">
              <a:lnSpc>
                <a:spcPts val="3320"/>
              </a:lnSpc>
            </a:pPr>
            <a:r>
              <a:rPr lang="en-US" sz="3600" u="none" strike="noStrike">
                <a:effectLst/>
                <a:latin typeface="Calibri Light" panose="020F0302020204030204" pitchFamily="34" charset="0"/>
                <a:cs typeface="Calibri Light" panose="020F0302020204030204" pitchFamily="34" charset="0"/>
              </a:rPr>
              <a:t>Be courteous to others.</a:t>
            </a:r>
          </a:p>
          <a:p>
            <a:pPr algn="l">
              <a:lnSpc>
                <a:spcPts val="3320"/>
              </a:lnSpc>
            </a:pPr>
            <a:endParaRPr lang="en-US" sz="3600" u="none" strike="noStrike">
              <a:effectLst/>
              <a:latin typeface="Calibri Light" panose="020F0302020204030204" pitchFamily="34" charset="0"/>
              <a:cs typeface="Calibri Light" panose="020F0302020204030204" pitchFamily="34" charset="0"/>
            </a:endParaRPr>
          </a:p>
          <a:p>
            <a:pPr algn="l">
              <a:lnSpc>
                <a:spcPts val="3320"/>
              </a:lnSpc>
            </a:pPr>
            <a:r>
              <a:rPr lang="en-US" sz="3600" u="none" strike="noStrike">
                <a:effectLst/>
                <a:latin typeface="Calibri Light" panose="020F0302020204030204" pitchFamily="34" charset="0"/>
                <a:cs typeface="Calibri Light" panose="020F0302020204030204" pitchFamily="34" charset="0"/>
              </a:rPr>
              <a:t>Deal peacefully with anger, insults, and </a:t>
            </a:r>
          </a:p>
          <a:p>
            <a:pPr algn="l">
              <a:lnSpc>
                <a:spcPts val="3320"/>
              </a:lnSpc>
            </a:pPr>
            <a:r>
              <a:rPr lang="en-US" sz="3600" u="none" strike="noStrike">
                <a:effectLst/>
                <a:latin typeface="Calibri Light" panose="020F0302020204030204" pitchFamily="34" charset="0"/>
                <a:cs typeface="Calibri Light" panose="020F0302020204030204" pitchFamily="34" charset="0"/>
              </a:rPr>
              <a:t>disagreements.</a:t>
            </a:r>
          </a:p>
          <a:p>
            <a:pPr algn="l">
              <a:lnSpc>
                <a:spcPts val="3320"/>
              </a:lnSpc>
            </a:pPr>
            <a:endParaRPr lang="en-US" sz="3600" u="none" strike="noStrike">
              <a:effectLst/>
              <a:latin typeface="Calibri Light" panose="020F0302020204030204" pitchFamily="34" charset="0"/>
              <a:cs typeface="Calibri Light" panose="020F0302020204030204" pitchFamily="34" charset="0"/>
            </a:endParaRPr>
          </a:p>
          <a:p>
            <a:pPr algn="l">
              <a:lnSpc>
                <a:spcPts val="3320"/>
              </a:lnSpc>
            </a:pPr>
            <a:r>
              <a:rPr lang="en-US" sz="3600" u="none" strike="noStrike">
                <a:effectLst/>
                <a:latin typeface="Calibri Light" panose="020F0302020204030204" pitchFamily="34" charset="0"/>
                <a:cs typeface="Calibri Light" panose="020F0302020204030204" pitchFamily="34" charset="0"/>
              </a:rPr>
              <a:t>Be considerate of others’ feelings.</a:t>
            </a:r>
          </a:p>
        </p:txBody>
      </p:sp>
    </p:spTree>
    <p:extLst>
      <p:ext uri="{BB962C8B-B14F-4D97-AF65-F5344CB8AC3E}">
        <p14:creationId xmlns:p14="http://schemas.microsoft.com/office/powerpoint/2010/main" val="312888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4" descr="[HD] Pixar - For The Birds | Original Movie from Pixar">
            <a:hlinkClick r:id="" action="ppaction://media"/>
            <a:extLst>
              <a:ext uri="{FF2B5EF4-FFF2-40B4-BE49-F238E27FC236}">
                <a16:creationId xmlns:a16="http://schemas.microsoft.com/office/drawing/2014/main" id="{0E9F9052-2D7E-1312-5028-75ADEAFD22DA}"/>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93561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433e704-c25e-4386-b9df-82af91eef7d3" xsi:nil="true"/>
    <_ip_UnifiedCompliancePolicyProperties xmlns="http://schemas.microsoft.com/sharepoint/v3" xsi:nil="true"/>
    <lcf76f155ced4ddcb4097134ff3c332f xmlns="fc643b3e-0757-467e-b6a7-81a6975567a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A9A06B2EE6B446AF97796A2A29EDEC" ma:contentTypeVersion="20" ma:contentTypeDescription="Create a new document." ma:contentTypeScope="" ma:versionID="1f2adf9aaaf0b8799fefe7c22ce566e0">
  <xsd:schema xmlns:xsd="http://www.w3.org/2001/XMLSchema" xmlns:xs="http://www.w3.org/2001/XMLSchema" xmlns:p="http://schemas.microsoft.com/office/2006/metadata/properties" xmlns:ns1="http://schemas.microsoft.com/sharepoint/v3" xmlns:ns2="fc643b3e-0757-467e-b6a7-81a6975567ab" xmlns:ns3="b433e704-c25e-4386-b9df-82af91eef7d3" targetNamespace="http://schemas.microsoft.com/office/2006/metadata/properties" ma:root="true" ma:fieldsID="e82a99323a2b8b8b955a9124f76c0305" ns1:_="" ns2:_="" ns3:_="">
    <xsd:import namespace="http://schemas.microsoft.com/sharepoint/v3"/>
    <xsd:import namespace="fc643b3e-0757-467e-b6a7-81a6975567ab"/>
    <xsd:import namespace="b433e704-c25e-4386-b9df-82af91eef7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643b3e-0757-467e-b6a7-81a6975567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a24743-8347-4253-b4eb-dead049729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33e704-c25e-4386-b9df-82af91eef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4af3a3-a045-41cb-80b0-c13b5df0d6c8}" ma:internalName="TaxCatchAll" ma:showField="CatchAllData" ma:web="b433e704-c25e-4386-b9df-82af91eef7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F3E617-8849-4C0D-A69E-DEC28C72DB99}">
  <ds:schemaRefs>
    <ds:schemaRef ds:uri="http://purl.org/dc/elements/1.1/"/>
    <ds:schemaRef ds:uri="http://schemas.microsoft.com/sharepoint/v3"/>
    <ds:schemaRef ds:uri="fc643b3e-0757-467e-b6a7-81a6975567ab"/>
    <ds:schemaRef ds:uri="http://schemas.microsoft.com/office/2006/documentManagement/types"/>
    <ds:schemaRef ds:uri="http://schemas.openxmlformats.org/package/2006/metadata/core-properties"/>
    <ds:schemaRef ds:uri="b433e704-c25e-4386-b9df-82af91eef7d3"/>
    <ds:schemaRef ds:uri="http://purl.org/dc/term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4782C8A-B940-441E-BA18-94A786E75972}">
  <ds:schemaRefs>
    <ds:schemaRef ds:uri="http://schemas.microsoft.com/sharepoint/v3/contenttype/forms"/>
  </ds:schemaRefs>
</ds:datastoreItem>
</file>

<file path=customXml/itemProps3.xml><?xml version="1.0" encoding="utf-8"?>
<ds:datastoreItem xmlns:ds="http://schemas.openxmlformats.org/officeDocument/2006/customXml" ds:itemID="{70ED4136-28B3-4747-9174-2031CCF56F23}">
  <ds:schemaRefs>
    <ds:schemaRef ds:uri="b433e704-c25e-4386-b9df-82af91eef7d3"/>
    <ds:schemaRef ds:uri="fc643b3e-0757-467e-b6a7-81a6975567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TotalTime>
  <Words>1956</Words>
  <Application>Microsoft Macintosh PowerPoint</Application>
  <PresentationFormat>Widescreen</PresentationFormat>
  <Paragraphs>215</Paragraphs>
  <Slides>29</Slides>
  <Notes>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Aptos</vt:lpstr>
      <vt:lpstr>Arial</vt:lpstr>
      <vt:lpstr>Calibri</vt:lpstr>
      <vt:lpstr>Calibri Light</vt:lpstr>
      <vt:lpstr>Courier New</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2</cp:revision>
  <dcterms:created xsi:type="dcterms:W3CDTF">2024-09-05T20:56:05Z</dcterms:created>
  <dcterms:modified xsi:type="dcterms:W3CDTF">2024-09-23T17:00:08Z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0x010100C1A9A06B2EE6B446AF97796A2A29EDEC</vt:lpwstr>
  </property>
  <property fmtid="{D5CDD505-2E9C-101B-9397-08002B2CF9AE}" pid="3" name="MediaServiceImageTags">
    <vt:lpwstr/>
  </property>
</Properties>
</file>